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435" r:id="rId6"/>
    <p:sldId id="397" r:id="rId7"/>
    <p:sldId id="418" r:id="rId8"/>
    <p:sldId id="456" r:id="rId9"/>
    <p:sldId id="442" r:id="rId10"/>
    <p:sldId id="447" r:id="rId11"/>
    <p:sldId id="434" r:id="rId12"/>
    <p:sldId id="404" r:id="rId13"/>
    <p:sldId id="431" r:id="rId14"/>
    <p:sldId id="433" r:id="rId15"/>
    <p:sldId id="410" r:id="rId16"/>
    <p:sldId id="408" r:id="rId17"/>
    <p:sldId id="436" r:id="rId18"/>
    <p:sldId id="438" r:id="rId19"/>
    <p:sldId id="443" r:id="rId20"/>
    <p:sldId id="444" r:id="rId21"/>
    <p:sldId id="449" r:id="rId22"/>
    <p:sldId id="450" r:id="rId23"/>
    <p:sldId id="409" r:id="rId24"/>
    <p:sldId id="439" r:id="rId25"/>
    <p:sldId id="440" r:id="rId26"/>
    <p:sldId id="441" r:id="rId27"/>
    <p:sldId id="448" r:id="rId28"/>
    <p:sldId id="453" r:id="rId29"/>
    <p:sldId id="445" r:id="rId30"/>
    <p:sldId id="446" r:id="rId31"/>
    <p:sldId id="452" r:id="rId32"/>
    <p:sldId id="451" r:id="rId33"/>
    <p:sldId id="454" r:id="rId34"/>
    <p:sldId id="455" r:id="rId35"/>
    <p:sldId id="457" r:id="rId36"/>
    <p:sldId id="4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EEEE94-5F4B-49E0-A7B8-DC5C2200C843}">
          <p14:sldIdLst>
            <p14:sldId id="257"/>
            <p14:sldId id="435"/>
            <p14:sldId id="397"/>
            <p14:sldId id="418"/>
            <p14:sldId id="456"/>
            <p14:sldId id="442"/>
            <p14:sldId id="447"/>
            <p14:sldId id="434"/>
            <p14:sldId id="404"/>
            <p14:sldId id="431"/>
            <p14:sldId id="433"/>
            <p14:sldId id="410"/>
            <p14:sldId id="408"/>
            <p14:sldId id="436"/>
            <p14:sldId id="438"/>
            <p14:sldId id="443"/>
            <p14:sldId id="444"/>
            <p14:sldId id="449"/>
            <p14:sldId id="450"/>
            <p14:sldId id="409"/>
            <p14:sldId id="439"/>
            <p14:sldId id="440"/>
            <p14:sldId id="441"/>
            <p14:sldId id="448"/>
            <p14:sldId id="453"/>
            <p14:sldId id="445"/>
            <p14:sldId id="446"/>
            <p14:sldId id="452"/>
            <p14:sldId id="451"/>
          </p14:sldIdLst>
        </p14:section>
        <p14:section name="Untitled Section" id="{A6CD52A0-75F6-49AE-9B08-593DC738B080}">
          <p14:sldIdLst>
            <p14:sldId id="454"/>
            <p14:sldId id="455"/>
            <p14:sldId id="457"/>
            <p14:sldId id="458"/>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0F1FF6-11BE-495C-8E52-94C934D16098}" v="3" dt="2025-02-05T21:45:39.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71016" autoAdjust="0"/>
  </p:normalViewPr>
  <p:slideViewPr>
    <p:cSldViewPr snapToGrid="0">
      <p:cViewPr varScale="1">
        <p:scale>
          <a:sx n="69" d="100"/>
          <a:sy n="69" d="100"/>
        </p:scale>
        <p:origin x="52" y="48"/>
      </p:cViewPr>
      <p:guideLst>
        <p:guide pos="3840"/>
        <p:guide orient="horz" pos="216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e, Alexander" userId="5cfcb9b1-4089-474f-8ee0-645ca2aca201" providerId="ADAL" clId="{DB0F1FF6-11BE-495C-8E52-94C934D16098}"/>
    <pc:docChg chg="undo custSel addSld delSld modSld modSection">
      <pc:chgData name="Natale, Alexander" userId="5cfcb9b1-4089-474f-8ee0-645ca2aca201" providerId="ADAL" clId="{DB0F1FF6-11BE-495C-8E52-94C934D16098}" dt="2025-02-05T21:45:44.897" v="13" actId="1076"/>
      <pc:docMkLst>
        <pc:docMk/>
      </pc:docMkLst>
      <pc:sldChg chg="addSp delSp modSp add del mod delAnim modAnim">
        <pc:chgData name="Natale, Alexander" userId="5cfcb9b1-4089-474f-8ee0-645ca2aca201" providerId="ADAL" clId="{DB0F1FF6-11BE-495C-8E52-94C934D16098}" dt="2025-02-05T21:44:09.729" v="10"/>
        <pc:sldMkLst>
          <pc:docMk/>
          <pc:sldMk cId="1942504118" sldId="438"/>
        </pc:sldMkLst>
        <pc:picChg chg="add mod">
          <ac:chgData name="Natale, Alexander" userId="5cfcb9b1-4089-474f-8ee0-645ca2aca201" providerId="ADAL" clId="{DB0F1FF6-11BE-495C-8E52-94C934D16098}" dt="2025-02-05T21:44:09.729" v="10"/>
          <ac:picMkLst>
            <pc:docMk/>
            <pc:sldMk cId="1942504118" sldId="438"/>
            <ac:picMk id="5" creationId="{AB0D9858-BCE0-30A6-ECBA-E0BF25B507A8}"/>
          </ac:picMkLst>
        </pc:picChg>
        <pc:picChg chg="del">
          <ac:chgData name="Natale, Alexander" userId="5cfcb9b1-4089-474f-8ee0-645ca2aca201" providerId="ADAL" clId="{DB0F1FF6-11BE-495C-8E52-94C934D16098}" dt="2025-02-05T21:44:09.300" v="9" actId="478"/>
          <ac:picMkLst>
            <pc:docMk/>
            <pc:sldMk cId="1942504118" sldId="438"/>
            <ac:picMk id="10" creationId="{175C1B60-74DE-5D6E-95E5-6283BE34336C}"/>
          </ac:picMkLst>
        </pc:picChg>
      </pc:sldChg>
      <pc:sldChg chg="addSp delSp modSp add del mod delAnim modAnim">
        <pc:chgData name="Natale, Alexander" userId="5cfcb9b1-4089-474f-8ee0-645ca2aca201" providerId="ADAL" clId="{DB0F1FF6-11BE-495C-8E52-94C934D16098}" dt="2025-02-05T21:45:44.897" v="13" actId="1076"/>
        <pc:sldMkLst>
          <pc:docMk/>
          <pc:sldMk cId="201631948" sldId="441"/>
        </pc:sldMkLst>
        <pc:picChg chg="del">
          <ac:chgData name="Natale, Alexander" userId="5cfcb9b1-4089-474f-8ee0-645ca2aca201" providerId="ADAL" clId="{DB0F1FF6-11BE-495C-8E52-94C934D16098}" dt="2025-02-05T21:43:02.547" v="4" actId="478"/>
          <ac:picMkLst>
            <pc:docMk/>
            <pc:sldMk cId="201631948" sldId="441"/>
            <ac:picMk id="3" creationId="{9840F37B-D687-7E66-4E07-0D6E82167DC2}"/>
          </ac:picMkLst>
        </pc:picChg>
        <pc:picChg chg="add del mod">
          <ac:chgData name="Natale, Alexander" userId="5cfcb9b1-4089-474f-8ee0-645ca2aca201" providerId="ADAL" clId="{DB0F1FF6-11BE-495C-8E52-94C934D16098}" dt="2025-02-05T21:44:04.815" v="8" actId="21"/>
          <ac:picMkLst>
            <pc:docMk/>
            <pc:sldMk cId="201631948" sldId="441"/>
            <ac:picMk id="5" creationId="{AB0D9858-BCE0-30A6-ECBA-E0BF25B507A8}"/>
          </ac:picMkLst>
        </pc:picChg>
        <pc:picChg chg="add mod">
          <ac:chgData name="Natale, Alexander" userId="5cfcb9b1-4089-474f-8ee0-645ca2aca201" providerId="ADAL" clId="{DB0F1FF6-11BE-495C-8E52-94C934D16098}" dt="2025-02-05T21:45:44.897" v="13" actId="1076"/>
          <ac:picMkLst>
            <pc:docMk/>
            <pc:sldMk cId="201631948" sldId="441"/>
            <ac:picMk id="6" creationId="{FAC8CBA1-D1E8-B6FC-7890-71982929DB0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48A41-86EB-4FF3-9AB7-1BFED461F35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BF80643-2A45-48BA-9DC4-49E7D8420DE8}">
      <dgm:prSet/>
      <dgm:spPr/>
      <dgm:t>
        <a:bodyPr/>
        <a:lstStyle/>
        <a:p>
          <a:r>
            <a:rPr lang="en-US"/>
            <a:t>This is the AI tool we are most concerned with, as this is the technology behind ChatGPT, and other tools, that are commonly referred to when people are discussing the impact of AI</a:t>
          </a:r>
        </a:p>
      </dgm:t>
    </dgm:pt>
    <dgm:pt modelId="{B0FBF817-9A04-45B7-B7FC-BA2BB769CA03}" type="parTrans" cxnId="{4E1736F0-B65F-4161-B912-96E8BF532FC4}">
      <dgm:prSet/>
      <dgm:spPr/>
      <dgm:t>
        <a:bodyPr/>
        <a:lstStyle/>
        <a:p>
          <a:endParaRPr lang="en-US"/>
        </a:p>
      </dgm:t>
    </dgm:pt>
    <dgm:pt modelId="{63B2AC3E-C3C3-4F66-8461-74107382CB1A}" type="sibTrans" cxnId="{4E1736F0-B65F-4161-B912-96E8BF532FC4}">
      <dgm:prSet/>
      <dgm:spPr/>
      <dgm:t>
        <a:bodyPr/>
        <a:lstStyle/>
        <a:p>
          <a:endParaRPr lang="en-US"/>
        </a:p>
      </dgm:t>
    </dgm:pt>
    <dgm:pt modelId="{3506FDEB-26A7-43A6-A571-0F8007BE1153}">
      <dgm:prSet/>
      <dgm:spPr/>
      <dgm:t>
        <a:bodyPr/>
        <a:lstStyle/>
        <a:p>
          <a:r>
            <a:rPr lang="en-US"/>
            <a:t>There are other tools, new and old, that classify as AI, or machine learning, but LLMs are a big deal.</a:t>
          </a:r>
        </a:p>
      </dgm:t>
    </dgm:pt>
    <dgm:pt modelId="{54EF1443-76C1-4C2D-9964-D9F3CA3942DF}" type="parTrans" cxnId="{E4A245C3-F98A-42AB-8D29-FE59AC5912DF}">
      <dgm:prSet/>
      <dgm:spPr/>
      <dgm:t>
        <a:bodyPr/>
        <a:lstStyle/>
        <a:p>
          <a:endParaRPr lang="en-US"/>
        </a:p>
      </dgm:t>
    </dgm:pt>
    <dgm:pt modelId="{173CC9EF-89A8-4EFE-85F7-3BAA446D20CA}" type="sibTrans" cxnId="{E4A245C3-F98A-42AB-8D29-FE59AC5912DF}">
      <dgm:prSet/>
      <dgm:spPr/>
      <dgm:t>
        <a:bodyPr/>
        <a:lstStyle/>
        <a:p>
          <a:endParaRPr lang="en-US"/>
        </a:p>
      </dgm:t>
    </dgm:pt>
    <dgm:pt modelId="{1249BB67-034C-49D7-98DE-29C7DF127809}" type="pres">
      <dgm:prSet presAssocID="{96848A41-86EB-4FF3-9AB7-1BFED461F357}" presName="hierChild1" presStyleCnt="0">
        <dgm:presLayoutVars>
          <dgm:chPref val="1"/>
          <dgm:dir/>
          <dgm:animOne val="branch"/>
          <dgm:animLvl val="lvl"/>
          <dgm:resizeHandles/>
        </dgm:presLayoutVars>
      </dgm:prSet>
      <dgm:spPr/>
    </dgm:pt>
    <dgm:pt modelId="{148C2F65-6BB4-49B4-B910-485B99C7428F}" type="pres">
      <dgm:prSet presAssocID="{5BF80643-2A45-48BA-9DC4-49E7D8420DE8}" presName="hierRoot1" presStyleCnt="0"/>
      <dgm:spPr/>
    </dgm:pt>
    <dgm:pt modelId="{B4E515CC-24D0-4E15-A6A1-6C98ABA49AF1}" type="pres">
      <dgm:prSet presAssocID="{5BF80643-2A45-48BA-9DC4-49E7D8420DE8}" presName="composite" presStyleCnt="0"/>
      <dgm:spPr/>
    </dgm:pt>
    <dgm:pt modelId="{E4B04A0C-B80C-414E-92D2-6C058A029281}" type="pres">
      <dgm:prSet presAssocID="{5BF80643-2A45-48BA-9DC4-49E7D8420DE8}" presName="background" presStyleLbl="node0" presStyleIdx="0" presStyleCnt="2"/>
      <dgm:spPr/>
    </dgm:pt>
    <dgm:pt modelId="{9551BC2A-CB6E-47B4-A802-EAA665CBEF88}" type="pres">
      <dgm:prSet presAssocID="{5BF80643-2A45-48BA-9DC4-49E7D8420DE8}" presName="text" presStyleLbl="fgAcc0" presStyleIdx="0" presStyleCnt="2">
        <dgm:presLayoutVars>
          <dgm:chPref val="3"/>
        </dgm:presLayoutVars>
      </dgm:prSet>
      <dgm:spPr/>
    </dgm:pt>
    <dgm:pt modelId="{60C7C46C-3F8D-494D-8018-905B5CD01F98}" type="pres">
      <dgm:prSet presAssocID="{5BF80643-2A45-48BA-9DC4-49E7D8420DE8}" presName="hierChild2" presStyleCnt="0"/>
      <dgm:spPr/>
    </dgm:pt>
    <dgm:pt modelId="{C5F53F3E-1936-4833-B065-B4E0A5D9C68E}" type="pres">
      <dgm:prSet presAssocID="{3506FDEB-26A7-43A6-A571-0F8007BE1153}" presName="hierRoot1" presStyleCnt="0"/>
      <dgm:spPr/>
    </dgm:pt>
    <dgm:pt modelId="{EEB03AE3-3169-4372-8359-D388BD7FB5F8}" type="pres">
      <dgm:prSet presAssocID="{3506FDEB-26A7-43A6-A571-0F8007BE1153}" presName="composite" presStyleCnt="0"/>
      <dgm:spPr/>
    </dgm:pt>
    <dgm:pt modelId="{AA4C1115-A48D-45FE-B172-B9EA08012562}" type="pres">
      <dgm:prSet presAssocID="{3506FDEB-26A7-43A6-A571-0F8007BE1153}" presName="background" presStyleLbl="node0" presStyleIdx="1" presStyleCnt="2"/>
      <dgm:spPr/>
    </dgm:pt>
    <dgm:pt modelId="{F6615A04-00FC-4F33-AC73-9FCFD151D58A}" type="pres">
      <dgm:prSet presAssocID="{3506FDEB-26A7-43A6-A571-0F8007BE1153}" presName="text" presStyleLbl="fgAcc0" presStyleIdx="1" presStyleCnt="2">
        <dgm:presLayoutVars>
          <dgm:chPref val="3"/>
        </dgm:presLayoutVars>
      </dgm:prSet>
      <dgm:spPr/>
    </dgm:pt>
    <dgm:pt modelId="{F5C6D0EF-7E7E-4817-B3FA-74D13F2AF53D}" type="pres">
      <dgm:prSet presAssocID="{3506FDEB-26A7-43A6-A571-0F8007BE1153}" presName="hierChild2" presStyleCnt="0"/>
      <dgm:spPr/>
    </dgm:pt>
  </dgm:ptLst>
  <dgm:cxnLst>
    <dgm:cxn modelId="{99A59A5D-00D1-493F-BCE5-5AF5C591CC3E}" type="presOf" srcId="{96848A41-86EB-4FF3-9AB7-1BFED461F357}" destId="{1249BB67-034C-49D7-98DE-29C7DF127809}" srcOrd="0" destOrd="0" presId="urn:microsoft.com/office/officeart/2005/8/layout/hierarchy1"/>
    <dgm:cxn modelId="{76ED53A1-182B-44FA-B85F-2FE2C7B0F15F}" type="presOf" srcId="{5BF80643-2A45-48BA-9DC4-49E7D8420DE8}" destId="{9551BC2A-CB6E-47B4-A802-EAA665CBEF88}" srcOrd="0" destOrd="0" presId="urn:microsoft.com/office/officeart/2005/8/layout/hierarchy1"/>
    <dgm:cxn modelId="{E4A245C3-F98A-42AB-8D29-FE59AC5912DF}" srcId="{96848A41-86EB-4FF3-9AB7-1BFED461F357}" destId="{3506FDEB-26A7-43A6-A571-0F8007BE1153}" srcOrd="1" destOrd="0" parTransId="{54EF1443-76C1-4C2D-9964-D9F3CA3942DF}" sibTransId="{173CC9EF-89A8-4EFE-85F7-3BAA446D20CA}"/>
    <dgm:cxn modelId="{E595D9C5-5FDE-4E91-B6E8-EA7A09B671C3}" type="presOf" srcId="{3506FDEB-26A7-43A6-A571-0F8007BE1153}" destId="{F6615A04-00FC-4F33-AC73-9FCFD151D58A}" srcOrd="0" destOrd="0" presId="urn:microsoft.com/office/officeart/2005/8/layout/hierarchy1"/>
    <dgm:cxn modelId="{4E1736F0-B65F-4161-B912-96E8BF532FC4}" srcId="{96848A41-86EB-4FF3-9AB7-1BFED461F357}" destId="{5BF80643-2A45-48BA-9DC4-49E7D8420DE8}" srcOrd="0" destOrd="0" parTransId="{B0FBF817-9A04-45B7-B7FC-BA2BB769CA03}" sibTransId="{63B2AC3E-C3C3-4F66-8461-74107382CB1A}"/>
    <dgm:cxn modelId="{5D5DFC43-5F69-4980-BA8F-ED65EDED2FCF}" type="presParOf" srcId="{1249BB67-034C-49D7-98DE-29C7DF127809}" destId="{148C2F65-6BB4-49B4-B910-485B99C7428F}" srcOrd="0" destOrd="0" presId="urn:microsoft.com/office/officeart/2005/8/layout/hierarchy1"/>
    <dgm:cxn modelId="{ECD47230-9EDC-44FC-B34E-569FBEBE675F}" type="presParOf" srcId="{148C2F65-6BB4-49B4-B910-485B99C7428F}" destId="{B4E515CC-24D0-4E15-A6A1-6C98ABA49AF1}" srcOrd="0" destOrd="0" presId="urn:microsoft.com/office/officeart/2005/8/layout/hierarchy1"/>
    <dgm:cxn modelId="{A57CFA06-588C-413D-8A5E-C3C8996B9B6B}" type="presParOf" srcId="{B4E515CC-24D0-4E15-A6A1-6C98ABA49AF1}" destId="{E4B04A0C-B80C-414E-92D2-6C058A029281}" srcOrd="0" destOrd="0" presId="urn:microsoft.com/office/officeart/2005/8/layout/hierarchy1"/>
    <dgm:cxn modelId="{706E47E4-9382-44AB-852C-2903D386A42E}" type="presParOf" srcId="{B4E515CC-24D0-4E15-A6A1-6C98ABA49AF1}" destId="{9551BC2A-CB6E-47B4-A802-EAA665CBEF88}" srcOrd="1" destOrd="0" presId="urn:microsoft.com/office/officeart/2005/8/layout/hierarchy1"/>
    <dgm:cxn modelId="{09597D4F-700F-4FDF-8D66-E1915AECDF91}" type="presParOf" srcId="{148C2F65-6BB4-49B4-B910-485B99C7428F}" destId="{60C7C46C-3F8D-494D-8018-905B5CD01F98}" srcOrd="1" destOrd="0" presId="urn:microsoft.com/office/officeart/2005/8/layout/hierarchy1"/>
    <dgm:cxn modelId="{0097F79D-167E-4BBF-845F-0612EBA1CC96}" type="presParOf" srcId="{1249BB67-034C-49D7-98DE-29C7DF127809}" destId="{C5F53F3E-1936-4833-B065-B4E0A5D9C68E}" srcOrd="1" destOrd="0" presId="urn:microsoft.com/office/officeart/2005/8/layout/hierarchy1"/>
    <dgm:cxn modelId="{46779C95-D6F5-4622-842E-BF3FEE18CBB7}" type="presParOf" srcId="{C5F53F3E-1936-4833-B065-B4E0A5D9C68E}" destId="{EEB03AE3-3169-4372-8359-D388BD7FB5F8}" srcOrd="0" destOrd="0" presId="urn:microsoft.com/office/officeart/2005/8/layout/hierarchy1"/>
    <dgm:cxn modelId="{A1C452DC-10F3-43D1-99EB-924611A71A8F}" type="presParOf" srcId="{EEB03AE3-3169-4372-8359-D388BD7FB5F8}" destId="{AA4C1115-A48D-45FE-B172-B9EA08012562}" srcOrd="0" destOrd="0" presId="urn:microsoft.com/office/officeart/2005/8/layout/hierarchy1"/>
    <dgm:cxn modelId="{2DFC16FC-5038-41CE-8096-352CEE369ED3}" type="presParOf" srcId="{EEB03AE3-3169-4372-8359-D388BD7FB5F8}" destId="{F6615A04-00FC-4F33-AC73-9FCFD151D58A}" srcOrd="1" destOrd="0" presId="urn:microsoft.com/office/officeart/2005/8/layout/hierarchy1"/>
    <dgm:cxn modelId="{8477D29C-7E2A-4357-BC98-D3F1065D8F42}" type="presParOf" srcId="{C5F53F3E-1936-4833-B065-B4E0A5D9C68E}" destId="{F5C6D0EF-7E7E-4817-B3FA-74D13F2AF5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04A0C-B80C-414E-92D2-6C058A029281}">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51BC2A-CB6E-47B4-A802-EAA665CBEF88}">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This is the AI tool we are most concerned with, as this is the technology behind ChatGPT, and other tools, that are commonly referred to when people are discussing the impact of AI</a:t>
          </a:r>
        </a:p>
      </dsp:txBody>
      <dsp:txXfrm>
        <a:off x="688463" y="581604"/>
        <a:ext cx="4509367" cy="2799859"/>
      </dsp:txXfrm>
    </dsp:sp>
    <dsp:sp modelId="{AA4C1115-A48D-45FE-B172-B9EA08012562}">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15A04-00FC-4F33-AC73-9FCFD151D58A}">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There are other tools, new and old, that classify as AI, or machine learning, but LLMs are a big deal.</a:t>
          </a:r>
        </a:p>
      </dsp:txBody>
      <dsp:txXfrm>
        <a:off x="6412843" y="581604"/>
        <a:ext cx="4509367" cy="27998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2025-02-05</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2025-02-05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156671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GPT-3.5 and beyond are wildly more likely to generate 42 if you ask it for a single random number.  If you ask it to generate 10 random numbers at the same time, the distribution becomes much closer to random.</a:t>
            </a:r>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67141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261856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202105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A3FD-F99B-0D6C-1B8B-84F9693B9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244FB-38FD-7A7D-44E8-F25B556FF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2E777-E360-E51E-998C-F066038389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8DE243-5A54-DD97-672E-23B072140707}"/>
              </a:ext>
            </a:extLst>
          </p:cNvPr>
          <p:cNvSpPr>
            <a:spLocks noGrp="1"/>
          </p:cNvSpPr>
          <p:nvPr>
            <p:ph type="sldNum" sz="quarter" idx="5"/>
          </p:nvPr>
        </p:nvSpPr>
        <p:spPr/>
        <p:txBody>
          <a:bodyPr/>
          <a:lstStyle/>
          <a:p>
            <a:fld id="{E7CCE34D-CFF1-4FFE-815B-D050E7ED2DFD}" type="slidenum">
              <a:rPr lang="en-US" smtClean="0"/>
              <a:t>28</a:t>
            </a:fld>
            <a:endParaRPr lang="en-US"/>
          </a:p>
        </p:txBody>
      </p:sp>
    </p:spTree>
    <p:extLst>
      <p:ext uri="{BB962C8B-B14F-4D97-AF65-F5344CB8AC3E}">
        <p14:creationId xmlns:p14="http://schemas.microsoft.com/office/powerpoint/2010/main" val="109441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a:p>
        </p:txBody>
      </p:sp>
    </p:spTree>
    <p:extLst>
      <p:ext uri="{BB962C8B-B14F-4D97-AF65-F5344CB8AC3E}">
        <p14:creationId xmlns:p14="http://schemas.microsoft.com/office/powerpoint/2010/main" val="348121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261852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9889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DB906-D495-85B3-443F-A11B55FBF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8A2ED-5087-8E20-6748-BCC82E88E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BE6CA-4E90-584F-21D0-D6A3FF5CD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D53497-FB1A-B15C-915E-8B782EDF52EB}"/>
              </a:ext>
            </a:extLst>
          </p:cNvPr>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5701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96367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11441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42542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40442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chatgpt.com/"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hyperlink" Target="https://chatgpt.com/share/0b78dcc2-b9ab-4a41-9c1d-16dbe36e412f"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hyperlink" Target="https://blogs.nvidia.com/blog/2022/03/25/what-is-a-transformer-mode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exnatale/ai/tree/main/LLM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lexnatale/ai"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Hands-on w/AI: Prompting and Tool Use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92500" lnSpcReduction="20000"/>
          </a:bodyPr>
          <a:lstStyle/>
          <a:p>
            <a:r>
              <a:rPr lang="en-US" dirty="0"/>
              <a:t>Dr.  Alexander Natale</a:t>
            </a:r>
          </a:p>
          <a:p>
            <a:r>
              <a:rPr lang="en-US" dirty="0"/>
              <a:t>Physical Science Department</a:t>
            </a:r>
          </a:p>
          <a:p>
            <a:r>
              <a:rPr lang="en-US" dirty="0"/>
              <a:t>Co-Chair AI Joint Task Force</a:t>
            </a:r>
          </a:p>
          <a:p>
            <a:r>
              <a:rPr lang="en-US" dirty="0"/>
              <a:t>Santa Ana College</a:t>
            </a:r>
          </a:p>
        </p:txBody>
      </p:sp>
      <p:sp>
        <p:nvSpPr>
          <p:cNvPr id="4" name="Title 1">
            <a:extLst>
              <a:ext uri="{FF2B5EF4-FFF2-40B4-BE49-F238E27FC236}">
                <a16:creationId xmlns:a16="http://schemas.microsoft.com/office/drawing/2014/main" id="{482D8318-BE1A-32BA-95EC-1BF159B156E9}"/>
              </a:ext>
            </a:extLst>
          </p:cNvPr>
          <p:cNvSpPr txBox="1">
            <a:spLocks/>
          </p:cNvSpPr>
          <p:nvPr/>
        </p:nvSpPr>
        <p:spPr>
          <a:xfrm>
            <a:off x="1574800" y="268873"/>
            <a:ext cx="2125662" cy="655509"/>
          </a:xfrm>
          <a:prstGeom prst="rect">
            <a:avLst/>
          </a:prstGeom>
          <a:solidFill>
            <a:schemeClr val="bg2"/>
          </a:solidFill>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Agenda</a:t>
            </a:r>
          </a:p>
        </p:txBody>
      </p:sp>
      <p:sp>
        <p:nvSpPr>
          <p:cNvPr id="5" name="Content Placeholder 2">
            <a:extLst>
              <a:ext uri="{FF2B5EF4-FFF2-40B4-BE49-F238E27FC236}">
                <a16:creationId xmlns:a16="http://schemas.microsoft.com/office/drawing/2014/main" id="{E70CBBDB-14AF-CC84-1C45-6F7A49DDCF15}"/>
              </a:ext>
            </a:extLst>
          </p:cNvPr>
          <p:cNvSpPr txBox="1">
            <a:spLocks/>
          </p:cNvSpPr>
          <p:nvPr/>
        </p:nvSpPr>
        <p:spPr>
          <a:xfrm>
            <a:off x="550863" y="1051551"/>
            <a:ext cx="4173537" cy="5537576"/>
          </a:xfrm>
          <a:prstGeom prst="rect">
            <a:avLst/>
          </a:prstGeom>
          <a:solidFill>
            <a:schemeClr val="bg2"/>
          </a:solidFill>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solidFill>
                  <a:schemeClr val="tx1"/>
                </a:solidFill>
              </a:rPr>
              <a:t>Introduction</a:t>
            </a:r>
          </a:p>
          <a:p>
            <a:pPr marL="342900" indent="-342900"/>
            <a:r>
              <a:rPr lang="en-US" dirty="0">
                <a:solidFill>
                  <a:schemeClr val="tx1"/>
                </a:solidFill>
              </a:rPr>
              <a:t>LLM = AI</a:t>
            </a:r>
          </a:p>
          <a:p>
            <a:pPr marL="342900" indent="-342900"/>
            <a:r>
              <a:rPr lang="en-US" dirty="0">
                <a:solidFill>
                  <a:schemeClr val="tx1"/>
                </a:solidFill>
              </a:rPr>
              <a:t>Limitations</a:t>
            </a:r>
          </a:p>
          <a:p>
            <a:pPr marL="342900" indent="-342900"/>
            <a:r>
              <a:rPr lang="en-US" dirty="0">
                <a:solidFill>
                  <a:schemeClr val="tx1"/>
                </a:solidFill>
              </a:rPr>
              <a:t>Features</a:t>
            </a:r>
          </a:p>
          <a:p>
            <a:pPr marL="342900" indent="-342900"/>
            <a:r>
              <a:rPr lang="en-US" dirty="0">
                <a:solidFill>
                  <a:schemeClr val="tx1"/>
                </a:solidFill>
              </a:rPr>
              <a:t>Let’s use AI</a:t>
            </a:r>
          </a:p>
          <a:p>
            <a:pPr marL="342900" indent="-342900"/>
            <a:r>
              <a:rPr lang="en-US" dirty="0">
                <a:solidFill>
                  <a:schemeClr val="tx1"/>
                </a:solidFill>
              </a:rPr>
              <a:t>Key Terms</a:t>
            </a:r>
          </a:p>
          <a:p>
            <a:pPr marL="342900" indent="-342900"/>
            <a:r>
              <a:rPr lang="en-US" dirty="0">
                <a:solidFill>
                  <a:schemeClr val="tx1"/>
                </a:solidFill>
              </a:rPr>
              <a:t>Quirks</a:t>
            </a:r>
          </a:p>
          <a:p>
            <a:pPr marL="342900" indent="-342900"/>
            <a:r>
              <a:rPr lang="en-US" dirty="0">
                <a:solidFill>
                  <a:schemeClr val="tx1"/>
                </a:solidFill>
              </a:rPr>
              <a:t>Chain-of-Thought</a:t>
            </a:r>
          </a:p>
          <a:p>
            <a:pPr marL="342900" indent="-342900"/>
            <a:r>
              <a:rPr lang="en-US" dirty="0">
                <a:solidFill>
                  <a:schemeClr val="tx1"/>
                </a:solidFill>
              </a:rPr>
              <a:t>Prompt Exercises</a:t>
            </a:r>
          </a:p>
          <a:p>
            <a:pPr marL="342900" indent="-342900"/>
            <a:endParaRPr lang="en-US" dirty="0">
              <a:solidFill>
                <a:schemeClr val="tx1"/>
              </a:solidFill>
            </a:endParaRPr>
          </a:p>
          <a:p>
            <a:pPr marL="342900" indent="-342900"/>
            <a:endParaRPr lang="en-US" dirty="0">
              <a:solidFill>
                <a:schemeClr val="tx1"/>
              </a:solidFill>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Quirks of Transformers: Hallucinations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6510" y="1459448"/>
            <a:ext cx="9438869" cy="3515555"/>
          </a:xfrm>
        </p:spPr>
        <p:txBody>
          <a:bodyPr/>
          <a:lstStyle/>
          <a:p>
            <a:pPr marL="0" indent="0">
              <a:buNone/>
            </a:pPr>
            <a:r>
              <a:rPr lang="en-US" dirty="0">
                <a:solidFill>
                  <a:schemeClr val="tx1"/>
                </a:solidFill>
              </a:rPr>
              <a:t>Transformers tend to hallucinate (false/invented information) because the Transformer is only trying to predict next token, and there are with a zero-shot there’s no system to check external validity.  Advanced prompting can ameliorate this, but not eliminate it.</a:t>
            </a:r>
            <a:br>
              <a:rPr lang="en-US" dirty="0">
                <a:solidFill>
                  <a:schemeClr val="tx1"/>
                </a:solidFill>
              </a:rPr>
            </a:br>
            <a:br>
              <a:rPr lang="en-US" dirty="0">
                <a:solidFill>
                  <a:schemeClr val="tx1"/>
                </a:solidFill>
              </a:rPr>
            </a:br>
            <a:r>
              <a:rPr lang="en-US" sz="2000" dirty="0">
                <a:solidFill>
                  <a:schemeClr val="tx1"/>
                </a:solidFill>
              </a:rPr>
              <a:t>All these books exist!  But…</a:t>
            </a:r>
            <a:br>
              <a:rPr lang="en-US" sz="2000" dirty="0">
                <a:solidFill>
                  <a:schemeClr val="tx1"/>
                </a:solidFill>
              </a:rPr>
            </a:br>
            <a:endParaRPr lang="en-US" sz="2000" dirty="0">
              <a:solidFill>
                <a:schemeClr val="tx1"/>
              </a:solidFill>
            </a:endParaRPr>
          </a:p>
          <a:p>
            <a:pPr marL="0" indent="0">
              <a:buNone/>
            </a:pPr>
            <a:br>
              <a:rPr lang="en-US" sz="2000" dirty="0">
                <a:solidFill>
                  <a:schemeClr val="tx1"/>
                </a:solidFill>
              </a:rPr>
            </a:br>
            <a:endParaRPr lang="en-US" sz="2000" dirty="0">
              <a:solidFill>
                <a:schemeClr val="tx1"/>
              </a:solidFill>
            </a:endParaRPr>
          </a:p>
          <a:p>
            <a:pPr marL="0" indent="0">
              <a:buNone/>
            </a:pPr>
            <a:br>
              <a:rPr lang="en-US" sz="2000" dirty="0">
                <a:solidFill>
                  <a:schemeClr val="tx1"/>
                </a:solidFill>
              </a:rPr>
            </a:br>
            <a:endParaRPr lang="en-US" sz="2000" dirty="0">
              <a:solidFill>
                <a:schemeClr val="tx1"/>
              </a:solidFill>
            </a:endParaRPr>
          </a:p>
          <a:p>
            <a:pPr marL="0" indent="0">
              <a:buNone/>
            </a:pPr>
            <a:r>
              <a:rPr lang="en-US" sz="2000" dirty="0">
                <a:solidFill>
                  <a:schemeClr val="tx1"/>
                </a:solidFill>
              </a:rPr>
              <a:t>...the authors in 2 and 3 are </a:t>
            </a:r>
            <a:r>
              <a:rPr lang="en-US" sz="2000" b="1" i="1" dirty="0">
                <a:solidFill>
                  <a:schemeClr val="tx1"/>
                </a:solidFill>
              </a:rPr>
              <a:t>wrong</a:t>
            </a:r>
          </a:p>
          <a:p>
            <a:endParaRPr lang="en-US" dirty="0">
              <a:solidFill>
                <a:schemeClr val="tx1"/>
              </a:solidFill>
            </a:endParaRPr>
          </a:p>
          <a:p>
            <a:pPr marL="0" indent="0">
              <a:buNone/>
            </a:pPr>
            <a:endParaRPr lang="en-US"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a:extLst>
              <a:ext uri="{FF2B5EF4-FFF2-40B4-BE49-F238E27FC236}">
                <a16:creationId xmlns:a16="http://schemas.microsoft.com/office/drawing/2014/main" id="{341E4400-AC64-E341-646C-122447050976}"/>
              </a:ext>
            </a:extLst>
          </p:cNvPr>
          <p:cNvPicPr>
            <a:picLocks noChangeAspect="1"/>
          </p:cNvPicPr>
          <p:nvPr/>
        </p:nvPicPr>
        <p:blipFill>
          <a:blip r:embed="rId3"/>
          <a:stretch>
            <a:fillRect/>
          </a:stretch>
        </p:blipFill>
        <p:spPr>
          <a:xfrm>
            <a:off x="5034672" y="3684118"/>
            <a:ext cx="5343525" cy="2952750"/>
          </a:xfrm>
          <a:prstGeom prst="rect">
            <a:avLst/>
          </a:prstGeom>
        </p:spPr>
      </p:pic>
      <p:pic>
        <p:nvPicPr>
          <p:cNvPr id="12" name="Picture 11">
            <a:extLst>
              <a:ext uri="{FF2B5EF4-FFF2-40B4-BE49-F238E27FC236}">
                <a16:creationId xmlns:a16="http://schemas.microsoft.com/office/drawing/2014/main" id="{F2EB185E-E1D0-C6C5-7753-606D92667712}"/>
              </a:ext>
            </a:extLst>
          </p:cNvPr>
          <p:cNvPicPr>
            <a:picLocks noChangeAspect="1"/>
          </p:cNvPicPr>
          <p:nvPr/>
        </p:nvPicPr>
        <p:blipFill>
          <a:blip r:embed="rId4"/>
          <a:stretch>
            <a:fillRect/>
          </a:stretch>
        </p:blipFill>
        <p:spPr>
          <a:xfrm>
            <a:off x="5020384" y="2926579"/>
            <a:ext cx="5372100" cy="809625"/>
          </a:xfrm>
          <a:prstGeom prst="rect">
            <a:avLst/>
          </a:prstGeom>
        </p:spPr>
      </p:pic>
      <p:sp>
        <p:nvSpPr>
          <p:cNvPr id="2" name="Cloud 1">
            <a:extLst>
              <a:ext uri="{FF2B5EF4-FFF2-40B4-BE49-F238E27FC236}">
                <a16:creationId xmlns:a16="http://schemas.microsoft.com/office/drawing/2014/main" id="{BDDDB981-CFFF-5F4C-82F1-FD38043CC024}"/>
              </a:ext>
            </a:extLst>
          </p:cNvPr>
          <p:cNvSpPr/>
          <p:nvPr/>
        </p:nvSpPr>
        <p:spPr>
          <a:xfrm>
            <a:off x="238875" y="3739157"/>
            <a:ext cx="4618064" cy="247169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Transformers are particularly prone to hallucinating numbers!  Even if they get the mathematical steps correct, final answers tend to be wrong!</a:t>
            </a:r>
          </a:p>
        </p:txBody>
      </p:sp>
    </p:spTree>
    <p:extLst>
      <p:ext uri="{BB962C8B-B14F-4D97-AF65-F5344CB8AC3E}">
        <p14:creationId xmlns:p14="http://schemas.microsoft.com/office/powerpoint/2010/main" val="139608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Quirks of Transformers: Hallucinations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6510" y="1459448"/>
            <a:ext cx="9438869" cy="3515555"/>
          </a:xfrm>
        </p:spPr>
        <p:txBody>
          <a:bodyPr/>
          <a:lstStyle/>
          <a:p>
            <a:pPr marL="0" indent="0">
              <a:buNone/>
            </a:pPr>
            <a:r>
              <a:rPr lang="en-US" dirty="0">
                <a:solidFill>
                  <a:schemeClr val="tx1"/>
                </a:solidFill>
              </a:rPr>
              <a:t>Transformers tend to hallucinate (false/invented information) because the Transformer is only trying to predict next token, and there are with a zero-shot there’s no system to check external validity.  Advanced prompting can ameliorate this, but not eliminate it.</a:t>
            </a:r>
            <a:br>
              <a:rPr lang="en-US" dirty="0">
                <a:solidFill>
                  <a:schemeClr val="tx1"/>
                </a:solidFill>
              </a:rPr>
            </a:br>
            <a:br>
              <a:rPr lang="en-US" dirty="0">
                <a:solidFill>
                  <a:schemeClr val="tx1"/>
                </a:solidFill>
              </a:rPr>
            </a:br>
            <a:r>
              <a:rPr lang="en-US" sz="2000" dirty="0">
                <a:solidFill>
                  <a:schemeClr val="tx1"/>
                </a:solidFill>
              </a:rPr>
              <a:t>All these books exist!  But…</a:t>
            </a:r>
            <a:br>
              <a:rPr lang="en-US" sz="2000" dirty="0">
                <a:solidFill>
                  <a:schemeClr val="tx1"/>
                </a:solidFill>
              </a:rPr>
            </a:br>
            <a:endParaRPr lang="en-US" sz="2000" dirty="0">
              <a:solidFill>
                <a:schemeClr val="tx1"/>
              </a:solidFill>
            </a:endParaRPr>
          </a:p>
          <a:p>
            <a:pPr marL="0" indent="0">
              <a:buNone/>
            </a:pPr>
            <a:br>
              <a:rPr lang="en-US" sz="2000" dirty="0">
                <a:solidFill>
                  <a:schemeClr val="tx1"/>
                </a:solidFill>
              </a:rPr>
            </a:br>
            <a:endParaRPr lang="en-US" sz="2000" dirty="0">
              <a:solidFill>
                <a:schemeClr val="tx1"/>
              </a:solidFill>
            </a:endParaRPr>
          </a:p>
          <a:p>
            <a:pPr marL="0" indent="0">
              <a:buNone/>
            </a:pPr>
            <a:br>
              <a:rPr lang="en-US" sz="2000" dirty="0">
                <a:solidFill>
                  <a:schemeClr val="tx1"/>
                </a:solidFill>
              </a:rPr>
            </a:br>
            <a:endParaRPr lang="en-US" sz="2000" dirty="0">
              <a:solidFill>
                <a:schemeClr val="tx1"/>
              </a:solidFill>
            </a:endParaRPr>
          </a:p>
          <a:p>
            <a:pPr marL="0" indent="0">
              <a:buNone/>
            </a:pPr>
            <a:r>
              <a:rPr lang="en-US" sz="2000" dirty="0">
                <a:solidFill>
                  <a:schemeClr val="tx1"/>
                </a:solidFill>
              </a:rPr>
              <a:t>...the authors in 2 and 3 are </a:t>
            </a:r>
            <a:r>
              <a:rPr lang="en-US" sz="2000" b="1" i="1" dirty="0">
                <a:solidFill>
                  <a:schemeClr val="tx1"/>
                </a:solidFill>
              </a:rPr>
              <a:t>wrong</a:t>
            </a:r>
          </a:p>
          <a:p>
            <a:endParaRPr lang="en-US" dirty="0">
              <a:solidFill>
                <a:schemeClr val="tx1"/>
              </a:solidFill>
            </a:endParaRPr>
          </a:p>
          <a:p>
            <a:pPr marL="0" indent="0">
              <a:buNone/>
            </a:pPr>
            <a:endParaRPr lang="en-US"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a:extLst>
              <a:ext uri="{FF2B5EF4-FFF2-40B4-BE49-F238E27FC236}">
                <a16:creationId xmlns:a16="http://schemas.microsoft.com/office/drawing/2014/main" id="{341E4400-AC64-E341-646C-122447050976}"/>
              </a:ext>
            </a:extLst>
          </p:cNvPr>
          <p:cNvPicPr>
            <a:picLocks noChangeAspect="1"/>
          </p:cNvPicPr>
          <p:nvPr/>
        </p:nvPicPr>
        <p:blipFill>
          <a:blip r:embed="rId3"/>
          <a:stretch>
            <a:fillRect/>
          </a:stretch>
        </p:blipFill>
        <p:spPr>
          <a:xfrm>
            <a:off x="5034672" y="3684118"/>
            <a:ext cx="5343525" cy="2952750"/>
          </a:xfrm>
          <a:prstGeom prst="rect">
            <a:avLst/>
          </a:prstGeom>
        </p:spPr>
      </p:pic>
      <p:pic>
        <p:nvPicPr>
          <p:cNvPr id="12" name="Picture 11">
            <a:extLst>
              <a:ext uri="{FF2B5EF4-FFF2-40B4-BE49-F238E27FC236}">
                <a16:creationId xmlns:a16="http://schemas.microsoft.com/office/drawing/2014/main" id="{F2EB185E-E1D0-C6C5-7753-606D92667712}"/>
              </a:ext>
            </a:extLst>
          </p:cNvPr>
          <p:cNvPicPr>
            <a:picLocks noChangeAspect="1"/>
          </p:cNvPicPr>
          <p:nvPr/>
        </p:nvPicPr>
        <p:blipFill>
          <a:blip r:embed="rId4"/>
          <a:stretch>
            <a:fillRect/>
          </a:stretch>
        </p:blipFill>
        <p:spPr>
          <a:xfrm>
            <a:off x="5020384" y="2926579"/>
            <a:ext cx="5372100" cy="809625"/>
          </a:xfrm>
          <a:prstGeom prst="rect">
            <a:avLst/>
          </a:prstGeom>
        </p:spPr>
      </p:pic>
    </p:spTree>
    <p:extLst>
      <p:ext uri="{BB962C8B-B14F-4D97-AF65-F5344CB8AC3E}">
        <p14:creationId xmlns:p14="http://schemas.microsoft.com/office/powerpoint/2010/main" val="198512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Behavioral Hallucination: </a:t>
            </a:r>
            <a:r>
              <a:rPr lang="en-US" dirty="0" err="1"/>
              <a:t>Waluigi</a:t>
            </a:r>
            <a:r>
              <a:rPr lang="en-US" dirty="0"/>
              <a:t> Effect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94070" y="1385020"/>
            <a:ext cx="10217478" cy="3515555"/>
          </a:xfrm>
        </p:spPr>
        <p:txBody>
          <a:bodyPr/>
          <a:lstStyle/>
          <a:p>
            <a:r>
              <a:rPr lang="en-US" dirty="0">
                <a:solidFill>
                  <a:schemeClr val="tx1"/>
                </a:solidFill>
              </a:rPr>
              <a:t>Training a Transformer to behave in a nice way in a zero-shot prompt (being a Luigi) tends make it easier to prompt bad behavior (being a </a:t>
            </a:r>
            <a:r>
              <a:rPr lang="en-US" dirty="0" err="1">
                <a:solidFill>
                  <a:schemeClr val="tx1"/>
                </a:solidFill>
              </a:rPr>
              <a:t>Waluigi</a:t>
            </a:r>
            <a:r>
              <a:rPr lang="en-US" dirty="0">
                <a:solidFill>
                  <a:schemeClr val="tx1"/>
                </a:solidFill>
              </a:rPr>
              <a:t>)</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r>
              <a:rPr lang="en-US" dirty="0">
                <a:solidFill>
                  <a:schemeClr val="tx1"/>
                </a:solidFill>
              </a:rPr>
              <a:t>Before deploying these tools to users know ways it can go wrong!</a:t>
            </a:r>
          </a:p>
          <a:p>
            <a:endParaRPr lang="en-US" dirty="0">
              <a:solidFill>
                <a:schemeClr val="tx1"/>
              </a:solidFill>
            </a:endParaRPr>
          </a:p>
          <a:p>
            <a:pPr marL="0" indent="0">
              <a:buNone/>
            </a:pPr>
            <a:endParaRPr lang="en-US"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8" name="Picture 4">
            <a:extLst>
              <a:ext uri="{FF2B5EF4-FFF2-40B4-BE49-F238E27FC236}">
                <a16:creationId xmlns:a16="http://schemas.microsoft.com/office/drawing/2014/main" id="{2A521505-D0FC-A4DE-D196-A846E4DB97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30" r="9017" b="-63"/>
          <a:stretch/>
        </p:blipFill>
        <p:spPr bwMode="auto">
          <a:xfrm>
            <a:off x="404496" y="2392476"/>
            <a:ext cx="4458875" cy="30447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2E0AF9-C3E7-583C-6F0D-80E1D3C76724}"/>
              </a:ext>
            </a:extLst>
          </p:cNvPr>
          <p:cNvPicPr>
            <a:picLocks noChangeAspect="1"/>
          </p:cNvPicPr>
          <p:nvPr/>
        </p:nvPicPr>
        <p:blipFill>
          <a:blip r:embed="rId4"/>
          <a:stretch>
            <a:fillRect/>
          </a:stretch>
        </p:blipFill>
        <p:spPr>
          <a:xfrm>
            <a:off x="5243529" y="2355230"/>
            <a:ext cx="6248489" cy="3165534"/>
          </a:xfrm>
          <a:prstGeom prst="rect">
            <a:avLst/>
          </a:prstGeom>
        </p:spPr>
      </p:pic>
    </p:spTree>
    <p:extLst>
      <p:ext uri="{BB962C8B-B14F-4D97-AF65-F5344CB8AC3E}">
        <p14:creationId xmlns:p14="http://schemas.microsoft.com/office/powerpoint/2010/main" val="38425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Quirks of Transformers: Social Mirroring</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385020"/>
            <a:ext cx="6384893" cy="3515555"/>
          </a:xfrm>
        </p:spPr>
        <p:txBody>
          <a:bodyPr/>
          <a:lstStyle/>
          <a:p>
            <a:pPr marL="0" indent="0">
              <a:buNone/>
            </a:pPr>
            <a:r>
              <a:rPr lang="en-US" dirty="0">
                <a:solidFill>
                  <a:schemeClr val="tx1"/>
                </a:solidFill>
              </a:rPr>
              <a:t>Transformers tend to mirror style (within limits)</a:t>
            </a:r>
          </a:p>
          <a:p>
            <a:endParaRPr lang="en-US" dirty="0"/>
          </a:p>
          <a:p>
            <a:endParaRPr lang="en-US" dirty="0"/>
          </a:p>
          <a:p>
            <a:endParaRPr lang="en-US" dirty="0"/>
          </a:p>
          <a:p>
            <a:endParaRPr lang="en-US" dirty="0"/>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5D26D608-3922-EDC0-523D-C0775A7CC61A}"/>
              </a:ext>
            </a:extLst>
          </p:cNvPr>
          <p:cNvPicPr>
            <a:picLocks noChangeAspect="1"/>
          </p:cNvPicPr>
          <p:nvPr/>
        </p:nvPicPr>
        <p:blipFill>
          <a:blip r:embed="rId3"/>
          <a:stretch>
            <a:fillRect/>
          </a:stretch>
        </p:blipFill>
        <p:spPr>
          <a:xfrm>
            <a:off x="1647825" y="2496132"/>
            <a:ext cx="4448175" cy="3276600"/>
          </a:xfrm>
          <a:prstGeom prst="rect">
            <a:avLst/>
          </a:prstGeom>
        </p:spPr>
      </p:pic>
      <p:pic>
        <p:nvPicPr>
          <p:cNvPr id="8" name="Picture 7">
            <a:extLst>
              <a:ext uri="{FF2B5EF4-FFF2-40B4-BE49-F238E27FC236}">
                <a16:creationId xmlns:a16="http://schemas.microsoft.com/office/drawing/2014/main" id="{E8B13A1B-EF17-FEE4-F855-8F5DC9D98438}"/>
              </a:ext>
            </a:extLst>
          </p:cNvPr>
          <p:cNvPicPr>
            <a:picLocks noChangeAspect="1"/>
          </p:cNvPicPr>
          <p:nvPr/>
        </p:nvPicPr>
        <p:blipFill>
          <a:blip r:embed="rId4"/>
          <a:stretch>
            <a:fillRect/>
          </a:stretch>
        </p:blipFill>
        <p:spPr>
          <a:xfrm>
            <a:off x="6993213" y="1116148"/>
            <a:ext cx="3890005" cy="5687286"/>
          </a:xfrm>
          <a:prstGeom prst="rect">
            <a:avLst/>
          </a:prstGeom>
        </p:spPr>
      </p:pic>
    </p:spTree>
    <p:extLst>
      <p:ext uri="{BB962C8B-B14F-4D97-AF65-F5344CB8AC3E}">
        <p14:creationId xmlns:p14="http://schemas.microsoft.com/office/powerpoint/2010/main" val="180937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F597-CB43-930D-A941-69AB8D94045D}"/>
              </a:ext>
            </a:extLst>
          </p:cNvPr>
          <p:cNvSpPr>
            <a:spLocks noGrp="1"/>
          </p:cNvSpPr>
          <p:nvPr>
            <p:ph type="title"/>
          </p:nvPr>
        </p:nvSpPr>
        <p:spPr/>
        <p:txBody>
          <a:bodyPr/>
          <a:lstStyle/>
          <a:p>
            <a:r>
              <a:rPr lang="en-US" dirty="0"/>
              <a:t>Chain-of-Thought Models</a:t>
            </a:r>
          </a:p>
        </p:txBody>
      </p:sp>
      <p:sp>
        <p:nvSpPr>
          <p:cNvPr id="4" name="Content Placeholder 3">
            <a:extLst>
              <a:ext uri="{FF2B5EF4-FFF2-40B4-BE49-F238E27FC236}">
                <a16:creationId xmlns:a16="http://schemas.microsoft.com/office/drawing/2014/main" id="{C40E8A82-F8EE-87F6-47B8-4E4AF61E89E6}"/>
              </a:ext>
            </a:extLst>
          </p:cNvPr>
          <p:cNvSpPr>
            <a:spLocks noGrp="1"/>
          </p:cNvSpPr>
          <p:nvPr>
            <p:ph sz="half" idx="2"/>
          </p:nvPr>
        </p:nvSpPr>
        <p:spPr>
          <a:xfrm>
            <a:off x="550863" y="1731376"/>
            <a:ext cx="10888662" cy="4211550"/>
          </a:xfrm>
        </p:spPr>
        <p:txBody>
          <a:bodyPr/>
          <a:lstStyle/>
          <a:p>
            <a:r>
              <a:rPr lang="en-US" dirty="0"/>
              <a:t>Mimics human step-by-step problem solving</a:t>
            </a:r>
          </a:p>
          <a:p>
            <a:r>
              <a:rPr lang="en-US" dirty="0"/>
              <a:t>Breaks complex tasks into clear, logical steps</a:t>
            </a:r>
          </a:p>
          <a:p>
            <a:r>
              <a:rPr lang="en-US" dirty="0"/>
              <a:t>Enhances transparency and accuracy in decision-making</a:t>
            </a:r>
          </a:p>
          <a:p>
            <a:r>
              <a:rPr lang="en-US" dirty="0"/>
              <a:t>Used by advanced models (e.g., </a:t>
            </a:r>
            <a:r>
              <a:rPr lang="en-US" dirty="0" err="1"/>
              <a:t>DeepSeek's</a:t>
            </a:r>
            <a:r>
              <a:rPr lang="en-US" dirty="0"/>
              <a:t> R1, OpenAI's o1 &amp; o3)</a:t>
            </a:r>
          </a:p>
          <a:p>
            <a:r>
              <a:rPr lang="en-US" dirty="0"/>
              <a:t>Improves performance in areas like math, science, and coding</a:t>
            </a:r>
          </a:p>
        </p:txBody>
      </p:sp>
      <p:sp>
        <p:nvSpPr>
          <p:cNvPr id="9" name="Slide Number Placeholder 8">
            <a:extLst>
              <a:ext uri="{FF2B5EF4-FFF2-40B4-BE49-F238E27FC236}">
                <a16:creationId xmlns:a16="http://schemas.microsoft.com/office/drawing/2014/main" id="{CD0CF6E8-31B6-9E9C-AD81-13236186E5E8}"/>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1232491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4109A7F-E0D4-4D49-D078-68D1465B4EB1}"/>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5" name="deepseek_Chain_of_Thought compressed">
            <a:hlinkClick r:id="" action="ppaction://media"/>
            <a:extLst>
              <a:ext uri="{FF2B5EF4-FFF2-40B4-BE49-F238E27FC236}">
                <a16:creationId xmlns:a16="http://schemas.microsoft.com/office/drawing/2014/main" id="{AB0D9858-BCE0-30A6-ECBA-E0BF25B507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1662" y="196900"/>
            <a:ext cx="9248676" cy="6507212"/>
          </a:xfrm>
          <a:prstGeom prst="rect">
            <a:avLst/>
          </a:prstGeom>
        </p:spPr>
      </p:pic>
    </p:spTree>
    <p:extLst>
      <p:ext uri="{BB962C8B-B14F-4D97-AF65-F5344CB8AC3E}">
        <p14:creationId xmlns:p14="http://schemas.microsoft.com/office/powerpoint/2010/main" val="194250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350C-7200-354E-0221-797495871D59}"/>
              </a:ext>
            </a:extLst>
          </p:cNvPr>
          <p:cNvSpPr>
            <a:spLocks noGrp="1"/>
          </p:cNvSpPr>
          <p:nvPr>
            <p:ph type="title"/>
          </p:nvPr>
        </p:nvSpPr>
        <p:spPr/>
        <p:txBody>
          <a:bodyPr/>
          <a:lstStyle/>
          <a:p>
            <a:r>
              <a:rPr lang="en-US" dirty="0"/>
              <a:t>Basic Prompt Tip: Ask for what you want</a:t>
            </a:r>
          </a:p>
        </p:txBody>
      </p:sp>
      <p:sp>
        <p:nvSpPr>
          <p:cNvPr id="9" name="Slide Number Placeholder 8">
            <a:extLst>
              <a:ext uri="{FF2B5EF4-FFF2-40B4-BE49-F238E27FC236}">
                <a16:creationId xmlns:a16="http://schemas.microsoft.com/office/drawing/2014/main" id="{4F19C350-2426-1BAD-00C8-0EA020332129}"/>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1026" name="Picture 2">
            <a:extLst>
              <a:ext uri="{FF2B5EF4-FFF2-40B4-BE49-F238E27FC236}">
                <a16:creationId xmlns:a16="http://schemas.microsoft.com/office/drawing/2014/main" id="{297E8D01-541C-D35B-C166-3E4182766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652" y="1342582"/>
            <a:ext cx="7454696" cy="496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74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350C-7200-354E-0221-797495871D59}"/>
              </a:ext>
            </a:extLst>
          </p:cNvPr>
          <p:cNvSpPr>
            <a:spLocks noGrp="1"/>
          </p:cNvSpPr>
          <p:nvPr>
            <p:ph type="title"/>
          </p:nvPr>
        </p:nvSpPr>
        <p:spPr/>
        <p:txBody>
          <a:bodyPr/>
          <a:lstStyle/>
          <a:p>
            <a:r>
              <a:rPr lang="en-US" dirty="0"/>
              <a:t>Basic Prompt Tip: Ask for what you want</a:t>
            </a:r>
          </a:p>
        </p:txBody>
      </p:sp>
      <p:sp>
        <p:nvSpPr>
          <p:cNvPr id="9" name="Slide Number Placeholder 8">
            <a:extLst>
              <a:ext uri="{FF2B5EF4-FFF2-40B4-BE49-F238E27FC236}">
                <a16:creationId xmlns:a16="http://schemas.microsoft.com/office/drawing/2014/main" id="{4F19C350-2426-1BAD-00C8-0EA020332129}"/>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11" name="Content Placeholder 10">
            <a:extLst>
              <a:ext uri="{FF2B5EF4-FFF2-40B4-BE49-F238E27FC236}">
                <a16:creationId xmlns:a16="http://schemas.microsoft.com/office/drawing/2014/main" id="{A2017E99-23D5-C0DF-EAB1-14188758A8D5}"/>
              </a:ext>
            </a:extLst>
          </p:cNvPr>
          <p:cNvSpPr>
            <a:spLocks noGrp="1"/>
          </p:cNvSpPr>
          <p:nvPr>
            <p:ph sz="half" idx="2"/>
          </p:nvPr>
        </p:nvSpPr>
        <p:spPr>
          <a:xfrm>
            <a:off x="550863" y="2427370"/>
            <a:ext cx="4325937" cy="3515555"/>
          </a:xfrm>
        </p:spPr>
        <p:txBody>
          <a:bodyPr/>
          <a:lstStyle/>
          <a:p>
            <a:r>
              <a:rPr lang="en-US" dirty="0"/>
              <a:t>Are you thinking of an elephant right now?</a:t>
            </a:r>
          </a:p>
          <a:p>
            <a:r>
              <a:rPr lang="en-US" dirty="0"/>
              <a:t>This isn’t an iron rule, but it’s generally better to describe what you want.</a:t>
            </a:r>
          </a:p>
          <a:p>
            <a:r>
              <a:rPr lang="en-US" dirty="0"/>
              <a:t>If you’re revising say what you like, describe what wasn’t working for you and why.</a:t>
            </a:r>
          </a:p>
          <a:p>
            <a:pPr marL="0" indent="0">
              <a:buNone/>
            </a:pPr>
            <a:endParaRPr lang="en-US" dirty="0"/>
          </a:p>
        </p:txBody>
      </p:sp>
      <p:pic>
        <p:nvPicPr>
          <p:cNvPr id="1026" name="Picture 2">
            <a:extLst>
              <a:ext uri="{FF2B5EF4-FFF2-40B4-BE49-F238E27FC236}">
                <a16:creationId xmlns:a16="http://schemas.microsoft.com/office/drawing/2014/main" id="{297E8D01-541C-D35B-C166-3E4182766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413" y="1993900"/>
            <a:ext cx="64770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8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1B5A-816D-D9EB-3FF2-6508D636C1D3}"/>
              </a:ext>
            </a:extLst>
          </p:cNvPr>
          <p:cNvSpPr>
            <a:spLocks noGrp="1"/>
          </p:cNvSpPr>
          <p:nvPr>
            <p:ph type="title"/>
          </p:nvPr>
        </p:nvSpPr>
        <p:spPr/>
        <p:txBody>
          <a:bodyPr/>
          <a:lstStyle/>
          <a:p>
            <a:r>
              <a:rPr lang="en-US" dirty="0"/>
              <a:t>Quirks of Transformers: Social Mirroring</a:t>
            </a:r>
          </a:p>
        </p:txBody>
      </p:sp>
      <p:sp>
        <p:nvSpPr>
          <p:cNvPr id="4" name="Content Placeholder 3">
            <a:extLst>
              <a:ext uri="{FF2B5EF4-FFF2-40B4-BE49-F238E27FC236}">
                <a16:creationId xmlns:a16="http://schemas.microsoft.com/office/drawing/2014/main" id="{46B01305-8852-B4A4-97BB-4427A418042C}"/>
              </a:ext>
            </a:extLst>
          </p:cNvPr>
          <p:cNvSpPr>
            <a:spLocks noGrp="1"/>
          </p:cNvSpPr>
          <p:nvPr>
            <p:ph sz="half" idx="2"/>
          </p:nvPr>
        </p:nvSpPr>
        <p:spPr>
          <a:xfrm>
            <a:off x="543584" y="1731375"/>
            <a:ext cx="5429114" cy="3515555"/>
          </a:xfrm>
        </p:spPr>
        <p:txBody>
          <a:bodyPr/>
          <a:lstStyle/>
          <a:p>
            <a:r>
              <a:rPr lang="en-US" dirty="0"/>
              <a:t>Let’s try it with ChatGPT!</a:t>
            </a:r>
          </a:p>
          <a:p>
            <a:r>
              <a:rPr lang="en-US" dirty="0"/>
              <a:t>Go to </a:t>
            </a:r>
            <a:r>
              <a:rPr lang="en-US" dirty="0">
                <a:hlinkClick r:id="rId2"/>
              </a:rPr>
              <a:t>chatgpt.com</a:t>
            </a:r>
            <a:endParaRPr lang="en-US" dirty="0"/>
          </a:p>
          <a:p>
            <a:r>
              <a:rPr lang="en-US" dirty="0"/>
              <a:t>Exercise 1: </a:t>
            </a:r>
          </a:p>
          <a:p>
            <a:pPr marL="0" indent="0">
              <a:buNone/>
            </a:pPr>
            <a:r>
              <a:rPr lang="en-US" dirty="0"/>
              <a:t>Start the conversation like a pirate, see how it responds! </a:t>
            </a:r>
            <a:br>
              <a:rPr lang="en-US" dirty="0"/>
            </a:br>
            <a:br>
              <a:rPr lang="en-US" dirty="0"/>
            </a:br>
            <a:r>
              <a:rPr lang="en-US" b="1" u="sng" dirty="0"/>
              <a:t>Example: </a:t>
            </a:r>
            <a:r>
              <a:rPr lang="en-US" dirty="0"/>
              <a:t>Argh, matey! Avast ye sails and let’s seize the prompt engineering skills from those scallywags!</a:t>
            </a:r>
          </a:p>
        </p:txBody>
      </p:sp>
      <p:sp>
        <p:nvSpPr>
          <p:cNvPr id="9" name="Slide Number Placeholder 8">
            <a:extLst>
              <a:ext uri="{FF2B5EF4-FFF2-40B4-BE49-F238E27FC236}">
                <a16:creationId xmlns:a16="http://schemas.microsoft.com/office/drawing/2014/main" id="{5830E3B4-1F05-0EDC-DC15-3B39829CA15E}"/>
              </a:ext>
            </a:extLst>
          </p:cNvPr>
          <p:cNvSpPr>
            <a:spLocks noGrp="1"/>
          </p:cNvSpPr>
          <p:nvPr>
            <p:ph type="sldNum" sz="quarter" idx="12"/>
          </p:nvPr>
        </p:nvSpPr>
        <p:spPr/>
        <p:txBody>
          <a:bodyPr/>
          <a:lstStyle/>
          <a:p>
            <a:fld id="{DBA1B0FB-D917-4C8C-928F-313BD683BF39}" type="slidenum">
              <a:rPr lang="en-US" smtClean="0"/>
              <a:t>18</a:t>
            </a:fld>
            <a:endParaRPr lang="en-US"/>
          </a:p>
        </p:txBody>
      </p:sp>
    </p:spTree>
    <p:extLst>
      <p:ext uri="{BB962C8B-B14F-4D97-AF65-F5344CB8AC3E}">
        <p14:creationId xmlns:p14="http://schemas.microsoft.com/office/powerpoint/2010/main" val="131642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323F-52DB-D9B9-EF0A-C1EF64C2F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42BF7-CE0C-778E-3595-073F62904853}"/>
              </a:ext>
            </a:extLst>
          </p:cNvPr>
          <p:cNvSpPr>
            <a:spLocks noGrp="1"/>
          </p:cNvSpPr>
          <p:nvPr>
            <p:ph type="title"/>
          </p:nvPr>
        </p:nvSpPr>
        <p:spPr/>
        <p:txBody>
          <a:bodyPr/>
          <a:lstStyle/>
          <a:p>
            <a:r>
              <a:rPr lang="en-US" dirty="0"/>
              <a:t>Quirks of Transformers: Social Mirroring</a:t>
            </a:r>
          </a:p>
        </p:txBody>
      </p:sp>
      <p:sp>
        <p:nvSpPr>
          <p:cNvPr id="4" name="Content Placeholder 3">
            <a:extLst>
              <a:ext uri="{FF2B5EF4-FFF2-40B4-BE49-F238E27FC236}">
                <a16:creationId xmlns:a16="http://schemas.microsoft.com/office/drawing/2014/main" id="{D24A606C-D9C5-6B7E-88AB-7742EC2895FC}"/>
              </a:ext>
            </a:extLst>
          </p:cNvPr>
          <p:cNvSpPr>
            <a:spLocks noGrp="1"/>
          </p:cNvSpPr>
          <p:nvPr>
            <p:ph sz="half" idx="2"/>
          </p:nvPr>
        </p:nvSpPr>
        <p:spPr>
          <a:xfrm>
            <a:off x="543584" y="1731375"/>
            <a:ext cx="10829266" cy="3515555"/>
          </a:xfrm>
        </p:spPr>
        <p:txBody>
          <a:bodyPr/>
          <a:lstStyle/>
          <a:p>
            <a:r>
              <a:rPr lang="en-US" dirty="0"/>
              <a:t>Start a new chat (refresh the page or go to chatgpt.com in another tab/</a:t>
            </a:r>
            <a:r>
              <a:rPr lang="en-US" dirty="0" err="1"/>
              <a:t>browswer</a:t>
            </a:r>
            <a:r>
              <a:rPr lang="en-US" dirty="0"/>
              <a:t> window);</a:t>
            </a:r>
          </a:p>
          <a:p>
            <a:r>
              <a:rPr lang="en-US" dirty="0"/>
              <a:t>Exercise II:</a:t>
            </a:r>
          </a:p>
          <a:p>
            <a:pPr marL="0" indent="0">
              <a:buNone/>
            </a:pPr>
            <a:r>
              <a:rPr lang="en-US" dirty="0"/>
              <a:t>Let’s use social mirroring to “solicit what we want”</a:t>
            </a:r>
            <a:br>
              <a:rPr lang="en-US" dirty="0"/>
            </a:br>
            <a:br>
              <a:rPr lang="en-US" dirty="0"/>
            </a:br>
            <a:r>
              <a:rPr lang="en-US" b="1" u="sng" dirty="0"/>
              <a:t>Example:</a:t>
            </a:r>
            <a:r>
              <a:rPr lang="en-US" dirty="0"/>
              <a:t> Imagine you’re a social media, SEO guru, develop a marketing plan for getting the word out about Physics courses at Santa Ana College.</a:t>
            </a:r>
            <a:br>
              <a:rPr lang="en-US" dirty="0"/>
            </a:br>
            <a:br>
              <a:rPr lang="en-US" dirty="0"/>
            </a:br>
            <a:endParaRPr lang="en-US" dirty="0"/>
          </a:p>
        </p:txBody>
      </p:sp>
      <p:sp>
        <p:nvSpPr>
          <p:cNvPr id="9" name="Slide Number Placeholder 8">
            <a:extLst>
              <a:ext uri="{FF2B5EF4-FFF2-40B4-BE49-F238E27FC236}">
                <a16:creationId xmlns:a16="http://schemas.microsoft.com/office/drawing/2014/main" id="{1B183CB4-342A-425E-C7F9-6B633EF7E096}"/>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17391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DBFB7C2-B65D-5ECF-75B8-C8A897E4F8B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3A857-7E52-2F11-D14C-129B17B264A4}"/>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4100"/>
              <a:t>LLM = Large Language Model</a:t>
            </a:r>
          </a:p>
        </p:txBody>
      </p:sp>
      <p:sp>
        <p:nvSpPr>
          <p:cNvPr id="23" name="Rectangle 2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5D10F901-0D38-9356-DA4C-586C15986AD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graphicFrame>
        <p:nvGraphicFramePr>
          <p:cNvPr id="11" name="Content Placeholder 3">
            <a:extLst>
              <a:ext uri="{FF2B5EF4-FFF2-40B4-BE49-F238E27FC236}">
                <a16:creationId xmlns:a16="http://schemas.microsoft.com/office/drawing/2014/main" id="{70931BA2-607D-F047-3709-B701CEA9E36D}"/>
              </a:ext>
            </a:extLst>
          </p:cNvPr>
          <p:cNvGraphicFramePr>
            <a:graphicFrameLocks noGrp="1"/>
          </p:cNvGraphicFramePr>
          <p:nvPr>
            <p:ph sz="half" idx="2"/>
            <p:extLst>
              <p:ext uri="{D42A27DB-BD31-4B8C-83A1-F6EECF244321}">
                <p14:modId xmlns:p14="http://schemas.microsoft.com/office/powerpoint/2010/main" val="2884190612"/>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83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Quirks of Transformers: Context Size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461171"/>
            <a:ext cx="6496860" cy="3515555"/>
          </a:xfrm>
        </p:spPr>
        <p:txBody>
          <a:bodyPr/>
          <a:lstStyle/>
          <a:p>
            <a:pPr marL="0" indent="0">
              <a:buNone/>
            </a:pPr>
            <a:r>
              <a:rPr lang="en-US" dirty="0">
                <a:solidFill>
                  <a:schemeClr val="tx1"/>
                </a:solidFill>
              </a:rPr>
              <a:t>Tricks in the prompt that increase the tokens in the output generally change many qualities of output.  </a:t>
            </a:r>
            <a:br>
              <a:rPr lang="en-US" dirty="0">
                <a:solidFill>
                  <a:schemeClr val="tx1"/>
                </a:solidFill>
              </a:rPr>
            </a:br>
            <a:br>
              <a:rPr lang="en-US" dirty="0">
                <a:solidFill>
                  <a:schemeClr val="tx1"/>
                </a:solidFill>
              </a:rPr>
            </a:br>
            <a:r>
              <a:rPr lang="en-US" dirty="0">
                <a:solidFill>
                  <a:schemeClr val="tx1"/>
                </a:solidFill>
              </a:rPr>
              <a:t>One way to keep this in mind is each output token is computed, so more tokens = more time for the computer to “think”</a:t>
            </a:r>
          </a:p>
          <a:p>
            <a:endParaRPr lang="en-US" dirty="0"/>
          </a:p>
          <a:p>
            <a:endParaRPr lang="en-US" dirty="0"/>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a:extLst>
              <a:ext uri="{FF2B5EF4-FFF2-40B4-BE49-F238E27FC236}">
                <a16:creationId xmlns:a16="http://schemas.microsoft.com/office/drawing/2014/main" id="{EE4CADF9-6D29-4DAA-D437-8D37A2A1B51A}"/>
              </a:ext>
            </a:extLst>
          </p:cNvPr>
          <p:cNvPicPr>
            <a:picLocks noChangeAspect="1"/>
          </p:cNvPicPr>
          <p:nvPr/>
        </p:nvPicPr>
        <p:blipFill>
          <a:blip r:embed="rId3"/>
          <a:stretch>
            <a:fillRect/>
          </a:stretch>
        </p:blipFill>
        <p:spPr>
          <a:xfrm>
            <a:off x="684991" y="4611810"/>
            <a:ext cx="3695700" cy="1323975"/>
          </a:xfrm>
          <a:prstGeom prst="rect">
            <a:avLst/>
          </a:prstGeom>
        </p:spPr>
      </p:pic>
      <p:pic>
        <p:nvPicPr>
          <p:cNvPr id="12" name="Picture 11">
            <a:extLst>
              <a:ext uri="{FF2B5EF4-FFF2-40B4-BE49-F238E27FC236}">
                <a16:creationId xmlns:a16="http://schemas.microsoft.com/office/drawing/2014/main" id="{D99B44BA-735E-85B1-067D-19D86E873B36}"/>
              </a:ext>
            </a:extLst>
          </p:cNvPr>
          <p:cNvPicPr>
            <a:picLocks noChangeAspect="1"/>
          </p:cNvPicPr>
          <p:nvPr/>
        </p:nvPicPr>
        <p:blipFill>
          <a:blip r:embed="rId4"/>
          <a:stretch>
            <a:fillRect/>
          </a:stretch>
        </p:blipFill>
        <p:spPr>
          <a:xfrm>
            <a:off x="7148576" y="1297699"/>
            <a:ext cx="4124325" cy="4514850"/>
          </a:xfrm>
          <a:prstGeom prst="rect">
            <a:avLst/>
          </a:prstGeom>
        </p:spPr>
      </p:pic>
      <p:sp>
        <p:nvSpPr>
          <p:cNvPr id="2" name="Arrow: Right 1">
            <a:extLst>
              <a:ext uri="{FF2B5EF4-FFF2-40B4-BE49-F238E27FC236}">
                <a16:creationId xmlns:a16="http://schemas.microsoft.com/office/drawing/2014/main" id="{BB17E690-D57A-03B6-69C8-2B0C3D7232BD}"/>
              </a:ext>
            </a:extLst>
          </p:cNvPr>
          <p:cNvSpPr/>
          <p:nvPr/>
        </p:nvSpPr>
        <p:spPr>
          <a:xfrm>
            <a:off x="4402274" y="3897962"/>
            <a:ext cx="3104053" cy="2781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Ask for a number it will often be 42, ask for many numbers, it becomes more random.</a:t>
            </a:r>
          </a:p>
        </p:txBody>
      </p:sp>
      <p:sp>
        <p:nvSpPr>
          <p:cNvPr id="3" name="Rectangle 2">
            <a:extLst>
              <a:ext uri="{FF2B5EF4-FFF2-40B4-BE49-F238E27FC236}">
                <a16:creationId xmlns:a16="http://schemas.microsoft.com/office/drawing/2014/main" id="{52BC70A9-119A-1E23-AB63-71429562954C}"/>
              </a:ext>
            </a:extLst>
          </p:cNvPr>
          <p:cNvSpPr/>
          <p:nvPr/>
        </p:nvSpPr>
        <p:spPr>
          <a:xfrm>
            <a:off x="7672647" y="4314305"/>
            <a:ext cx="559456" cy="297505"/>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42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5A7-3229-0399-5ABD-0D1E8B89B64B}"/>
              </a:ext>
            </a:extLst>
          </p:cNvPr>
          <p:cNvSpPr>
            <a:spLocks noGrp="1"/>
          </p:cNvSpPr>
          <p:nvPr>
            <p:ph type="title"/>
          </p:nvPr>
        </p:nvSpPr>
        <p:spPr/>
        <p:txBody>
          <a:bodyPr/>
          <a:lstStyle/>
          <a:p>
            <a:r>
              <a:rPr lang="en-US" dirty="0"/>
              <a:t>Quirks of Transformers: Training Data</a:t>
            </a:r>
          </a:p>
        </p:txBody>
      </p:sp>
      <p:sp>
        <p:nvSpPr>
          <p:cNvPr id="4" name="Content Placeholder 3">
            <a:extLst>
              <a:ext uri="{FF2B5EF4-FFF2-40B4-BE49-F238E27FC236}">
                <a16:creationId xmlns:a16="http://schemas.microsoft.com/office/drawing/2014/main" id="{88C1F1CA-810C-2F26-EFE4-E6C7ACB63AF1}"/>
              </a:ext>
            </a:extLst>
          </p:cNvPr>
          <p:cNvSpPr>
            <a:spLocks noGrp="1"/>
          </p:cNvSpPr>
          <p:nvPr>
            <p:ph sz="half" idx="2"/>
          </p:nvPr>
        </p:nvSpPr>
        <p:spPr>
          <a:xfrm>
            <a:off x="550863" y="1495426"/>
            <a:ext cx="11002962" cy="4447500"/>
          </a:xfrm>
        </p:spPr>
        <p:txBody>
          <a:bodyPr/>
          <a:lstStyle/>
          <a:p>
            <a:r>
              <a:rPr lang="en-US" dirty="0"/>
              <a:t>Riddles that are all over the internet tend to linger in the LLM response, regardless of prompting or other abilities!</a:t>
            </a:r>
            <a:br>
              <a:rPr lang="en-US" dirty="0"/>
            </a:br>
            <a:br>
              <a:rPr lang="en-US" dirty="0"/>
            </a:br>
            <a:r>
              <a:rPr lang="en-US" dirty="0"/>
              <a:t>Example:</a:t>
            </a:r>
            <a:br>
              <a:rPr lang="en-US" dirty="0"/>
            </a:br>
            <a:r>
              <a:rPr lang="en-US" b="1" i="0" dirty="0">
                <a:solidFill>
                  <a:srgbClr val="FFFFFF"/>
                </a:solidFill>
                <a:effectLst/>
                <a:latin typeface="-apple-system"/>
              </a:rPr>
              <a:t>A father and his son are in a car accident. The father dies at the scene and the son is rushed to the hospital. At the hospital the surgeon looks at the boy and says "I can't operate on this boy, he is my son." How can this be?</a:t>
            </a:r>
            <a:br>
              <a:rPr lang="en-US" b="1" i="0" dirty="0">
                <a:solidFill>
                  <a:srgbClr val="FFFFFF"/>
                </a:solidFill>
                <a:effectLst/>
                <a:latin typeface="-apple-system"/>
              </a:rPr>
            </a:br>
            <a:br>
              <a:rPr lang="en-US" dirty="0">
                <a:solidFill>
                  <a:srgbClr val="FFFFFF"/>
                </a:solidFill>
                <a:latin typeface="-apple-system"/>
              </a:rPr>
            </a:br>
            <a:endParaRPr lang="en-US" dirty="0"/>
          </a:p>
        </p:txBody>
      </p:sp>
      <p:sp>
        <p:nvSpPr>
          <p:cNvPr id="9" name="Slide Number Placeholder 8">
            <a:extLst>
              <a:ext uri="{FF2B5EF4-FFF2-40B4-BE49-F238E27FC236}">
                <a16:creationId xmlns:a16="http://schemas.microsoft.com/office/drawing/2014/main" id="{60B9DFFD-B376-CE11-4A6C-835DD86EBA24}"/>
              </a:ext>
            </a:extLst>
          </p:cNvPr>
          <p:cNvSpPr>
            <a:spLocks noGrp="1"/>
          </p:cNvSpPr>
          <p:nvPr>
            <p:ph type="sldNum" sz="quarter" idx="12"/>
          </p:nvPr>
        </p:nvSpPr>
        <p:spPr/>
        <p:txBody>
          <a:bodyPr/>
          <a:lstStyle/>
          <a:p>
            <a:fld id="{DBA1B0FB-D917-4C8C-928F-313BD683BF39}" type="slidenum">
              <a:rPr lang="en-US" smtClean="0"/>
              <a:t>21</a:t>
            </a:fld>
            <a:endParaRPr lang="en-US"/>
          </a:p>
        </p:txBody>
      </p:sp>
    </p:spTree>
    <p:extLst>
      <p:ext uri="{BB962C8B-B14F-4D97-AF65-F5344CB8AC3E}">
        <p14:creationId xmlns:p14="http://schemas.microsoft.com/office/powerpoint/2010/main" val="229822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2EFA-7D29-F112-1709-B95C35846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6B38B-10D9-CE69-9ACB-4B3FF59B1C0A}"/>
              </a:ext>
            </a:extLst>
          </p:cNvPr>
          <p:cNvSpPr>
            <a:spLocks noGrp="1"/>
          </p:cNvSpPr>
          <p:nvPr>
            <p:ph type="title"/>
          </p:nvPr>
        </p:nvSpPr>
        <p:spPr/>
        <p:txBody>
          <a:bodyPr/>
          <a:lstStyle/>
          <a:p>
            <a:r>
              <a:rPr lang="en-US" dirty="0"/>
              <a:t>Quirks of Transformers: Training Data</a:t>
            </a:r>
          </a:p>
        </p:txBody>
      </p:sp>
      <p:sp>
        <p:nvSpPr>
          <p:cNvPr id="4" name="Content Placeholder 3">
            <a:extLst>
              <a:ext uri="{FF2B5EF4-FFF2-40B4-BE49-F238E27FC236}">
                <a16:creationId xmlns:a16="http://schemas.microsoft.com/office/drawing/2014/main" id="{7C1AFB3C-9DF6-35A5-85DC-08A40E0CA1BA}"/>
              </a:ext>
            </a:extLst>
          </p:cNvPr>
          <p:cNvSpPr>
            <a:spLocks noGrp="1"/>
          </p:cNvSpPr>
          <p:nvPr>
            <p:ph sz="half" idx="2"/>
          </p:nvPr>
        </p:nvSpPr>
        <p:spPr>
          <a:xfrm>
            <a:off x="550863" y="1495426"/>
            <a:ext cx="11002962" cy="4447500"/>
          </a:xfrm>
        </p:spPr>
        <p:txBody>
          <a:bodyPr/>
          <a:lstStyle/>
          <a:p>
            <a:r>
              <a:rPr lang="en-US" dirty="0"/>
              <a:t>A Father is attempting to cross a river with his son, fox, a chicken, and a bag of grain. If he leaves the son with the fox, his son will get badly mauled. If he leaves the chicken with his son, the son will eat the chicken. If he leaves the chicken with the grain, the chicken will eat the grain. The father messes up the process. His son is mauled and rushed to the hospital on the far bank. The surgeon arrives and he says, “I can't operate. That boy is my son!” How many </a:t>
            </a:r>
            <a:r>
              <a:rPr lang="en-US" dirty="0" err="1"/>
              <a:t>Ms</a:t>
            </a:r>
            <a:r>
              <a:rPr lang="en-US" dirty="0"/>
              <a:t> are in the surgeon's relationship to the patient?</a:t>
            </a:r>
          </a:p>
          <a:p>
            <a:r>
              <a:rPr lang="en-US" b="1" dirty="0"/>
              <a:t>The answer is 0</a:t>
            </a:r>
            <a:r>
              <a:rPr lang="en-US" dirty="0"/>
              <a:t>, because the surgeon is the father, but many LLMs say 1 (for Mother) or 2 for Mom because a classic riddle online with “I can’t operate, that boy is my son” is answered by saying the surgeon is his mother.</a:t>
            </a:r>
          </a:p>
          <a:p>
            <a:endParaRPr lang="en-US" dirty="0"/>
          </a:p>
        </p:txBody>
      </p:sp>
      <p:sp>
        <p:nvSpPr>
          <p:cNvPr id="9" name="Slide Number Placeholder 8">
            <a:extLst>
              <a:ext uri="{FF2B5EF4-FFF2-40B4-BE49-F238E27FC236}">
                <a16:creationId xmlns:a16="http://schemas.microsoft.com/office/drawing/2014/main" id="{1735F965-ED27-C232-CB4C-832DE3E7192D}"/>
              </a:ext>
            </a:extLst>
          </p:cNvPr>
          <p:cNvSpPr>
            <a:spLocks noGrp="1"/>
          </p:cNvSpPr>
          <p:nvPr>
            <p:ph type="sldNum" sz="quarter" idx="12"/>
          </p:nvPr>
        </p:nvSpPr>
        <p:spPr/>
        <p:txBody>
          <a:bodyPr/>
          <a:lstStyle/>
          <a:p>
            <a:fld id="{DBA1B0FB-D917-4C8C-928F-313BD683BF39}" type="slidenum">
              <a:rPr lang="en-US" smtClean="0"/>
              <a:t>22</a:t>
            </a:fld>
            <a:endParaRPr lang="en-US"/>
          </a:p>
        </p:txBody>
      </p:sp>
    </p:spTree>
    <p:extLst>
      <p:ext uri="{BB962C8B-B14F-4D97-AF65-F5344CB8AC3E}">
        <p14:creationId xmlns:p14="http://schemas.microsoft.com/office/powerpoint/2010/main" val="412646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E0431-FF97-BC7B-BFB6-63A5E3125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05FA0-8182-BFB2-0126-2D84D7A20611}"/>
              </a:ext>
            </a:extLst>
          </p:cNvPr>
          <p:cNvSpPr>
            <a:spLocks noGrp="1"/>
          </p:cNvSpPr>
          <p:nvPr>
            <p:ph type="title"/>
          </p:nvPr>
        </p:nvSpPr>
        <p:spPr/>
        <p:txBody>
          <a:bodyPr/>
          <a:lstStyle/>
          <a:p>
            <a:r>
              <a:rPr lang="en-US" dirty="0"/>
              <a:t>Quirks of Transformers: Training Data</a:t>
            </a:r>
          </a:p>
        </p:txBody>
      </p:sp>
      <p:sp>
        <p:nvSpPr>
          <p:cNvPr id="4" name="Content Placeholder 3">
            <a:extLst>
              <a:ext uri="{FF2B5EF4-FFF2-40B4-BE49-F238E27FC236}">
                <a16:creationId xmlns:a16="http://schemas.microsoft.com/office/drawing/2014/main" id="{AA1B5579-16AC-9A04-836B-C4819D017FB8}"/>
              </a:ext>
            </a:extLst>
          </p:cNvPr>
          <p:cNvSpPr>
            <a:spLocks noGrp="1"/>
          </p:cNvSpPr>
          <p:nvPr>
            <p:ph sz="half" idx="2"/>
          </p:nvPr>
        </p:nvSpPr>
        <p:spPr>
          <a:xfrm>
            <a:off x="550863" y="1495426"/>
            <a:ext cx="11002962" cy="4447500"/>
          </a:xfrm>
        </p:spPr>
        <p:txBody>
          <a:bodyPr/>
          <a:lstStyle/>
          <a:p>
            <a:r>
              <a:rPr lang="en-US" dirty="0"/>
              <a:t>A Father is attempting to cross a river with his son, fox, a chicken, and a bag of grain. If he leaves the son with the fox, his son will get badly mauled. If he leaves the chicken with his son, the son will eat the chicken. If he leaves the chicken with the grain, the chicken will eat the grain. The father messes up the process. His son is mauled and rushed to the hospital on the far bank. The surgeon arrives and he says, “I can't operate. That boy is my son!” How many </a:t>
            </a:r>
            <a:r>
              <a:rPr lang="en-US" dirty="0" err="1"/>
              <a:t>Ms</a:t>
            </a:r>
            <a:r>
              <a:rPr lang="en-US" dirty="0"/>
              <a:t> are in the surgeon's relationship to the patient?</a:t>
            </a:r>
          </a:p>
          <a:p>
            <a:r>
              <a:rPr lang="en-US" b="1" dirty="0"/>
              <a:t>The answer is 0</a:t>
            </a:r>
            <a:r>
              <a:rPr lang="en-US" dirty="0"/>
              <a:t>, because the surgeon is the father, but many LLMs say 1 (for Mother) or 2 for Mom because a classic riddle online with “I can’t operate, that boy is my son” is answered by saying the surgeon is his mother.</a:t>
            </a:r>
          </a:p>
          <a:p>
            <a:endParaRPr lang="en-US" dirty="0"/>
          </a:p>
        </p:txBody>
      </p:sp>
      <p:sp>
        <p:nvSpPr>
          <p:cNvPr id="9" name="Slide Number Placeholder 8">
            <a:extLst>
              <a:ext uri="{FF2B5EF4-FFF2-40B4-BE49-F238E27FC236}">
                <a16:creationId xmlns:a16="http://schemas.microsoft.com/office/drawing/2014/main" id="{CBD309DA-FED7-8334-90F4-C087C492B1C7}"/>
              </a:ext>
            </a:extLst>
          </p:cNvPr>
          <p:cNvSpPr>
            <a:spLocks noGrp="1"/>
          </p:cNvSpPr>
          <p:nvPr>
            <p:ph type="sldNum" sz="quarter" idx="12"/>
          </p:nvPr>
        </p:nvSpPr>
        <p:spPr/>
        <p:txBody>
          <a:bodyPr/>
          <a:lstStyle/>
          <a:p>
            <a:fld id="{DBA1B0FB-D917-4C8C-928F-313BD683BF39}" type="slidenum">
              <a:rPr lang="en-US" smtClean="0"/>
              <a:t>23</a:t>
            </a:fld>
            <a:endParaRPr lang="en-US"/>
          </a:p>
        </p:txBody>
      </p:sp>
      <p:pic>
        <p:nvPicPr>
          <p:cNvPr id="6" name="DeepSeek Riddle compressed">
            <a:hlinkClick r:id="" action="ppaction://media"/>
            <a:extLst>
              <a:ext uri="{FF2B5EF4-FFF2-40B4-BE49-F238E27FC236}">
                <a16:creationId xmlns:a16="http://schemas.microsoft.com/office/drawing/2014/main" id="{FAC8CBA1-D1E8-B6FC-7890-71982929DB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3237" y="196900"/>
            <a:ext cx="9038214" cy="6337459"/>
          </a:xfrm>
          <a:prstGeom prst="rect">
            <a:avLst/>
          </a:prstGeom>
        </p:spPr>
      </p:pic>
    </p:spTree>
    <p:extLst>
      <p:ext uri="{BB962C8B-B14F-4D97-AF65-F5344CB8AC3E}">
        <p14:creationId xmlns:p14="http://schemas.microsoft.com/office/powerpoint/2010/main" val="2016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65A4-962D-021E-DB42-E1B5C39BEF68}"/>
              </a:ext>
            </a:extLst>
          </p:cNvPr>
          <p:cNvSpPr>
            <a:spLocks noGrp="1"/>
          </p:cNvSpPr>
          <p:nvPr>
            <p:ph type="title"/>
          </p:nvPr>
        </p:nvSpPr>
        <p:spPr/>
        <p:txBody>
          <a:bodyPr/>
          <a:lstStyle/>
          <a:p>
            <a:r>
              <a:rPr lang="en-US" dirty="0"/>
              <a:t>Quirks of Transformations: Refusal Basins/Sycophancy</a:t>
            </a:r>
          </a:p>
        </p:txBody>
      </p:sp>
      <p:sp>
        <p:nvSpPr>
          <p:cNvPr id="3" name="Text Placeholder 2">
            <a:extLst>
              <a:ext uri="{FF2B5EF4-FFF2-40B4-BE49-F238E27FC236}">
                <a16:creationId xmlns:a16="http://schemas.microsoft.com/office/drawing/2014/main" id="{0D228086-C177-9A82-A3A9-047C546C8CEB}"/>
              </a:ext>
            </a:extLst>
          </p:cNvPr>
          <p:cNvSpPr>
            <a:spLocks noGrp="1"/>
          </p:cNvSpPr>
          <p:nvPr>
            <p:ph type="body" idx="1"/>
          </p:nvPr>
        </p:nvSpPr>
        <p:spPr/>
        <p:txBody>
          <a:bodyPr/>
          <a:lstStyle/>
          <a:p>
            <a:r>
              <a:rPr lang="en-US" dirty="0"/>
              <a:t>What this means</a:t>
            </a:r>
          </a:p>
        </p:txBody>
      </p:sp>
      <p:sp>
        <p:nvSpPr>
          <p:cNvPr id="4" name="Content Placeholder 3">
            <a:extLst>
              <a:ext uri="{FF2B5EF4-FFF2-40B4-BE49-F238E27FC236}">
                <a16:creationId xmlns:a16="http://schemas.microsoft.com/office/drawing/2014/main" id="{713D0126-1CC4-E78D-DB42-157BF000AF81}"/>
              </a:ext>
            </a:extLst>
          </p:cNvPr>
          <p:cNvSpPr>
            <a:spLocks noGrp="1"/>
          </p:cNvSpPr>
          <p:nvPr>
            <p:ph sz="half" idx="2"/>
          </p:nvPr>
        </p:nvSpPr>
        <p:spPr/>
        <p:txBody>
          <a:bodyPr/>
          <a:lstStyle/>
          <a:p>
            <a:r>
              <a:rPr lang="en-US" dirty="0"/>
              <a:t>Depending on your initial approach, or request, an LLM might refuse or get confused. </a:t>
            </a:r>
          </a:p>
          <a:p>
            <a:r>
              <a:rPr lang="en-US" dirty="0"/>
              <a:t>It can also just say “wow, brilliant!” to every idea you have.</a:t>
            </a:r>
          </a:p>
        </p:txBody>
      </p:sp>
      <p:sp>
        <p:nvSpPr>
          <p:cNvPr id="5" name="Text Placeholder 4">
            <a:extLst>
              <a:ext uri="{FF2B5EF4-FFF2-40B4-BE49-F238E27FC236}">
                <a16:creationId xmlns:a16="http://schemas.microsoft.com/office/drawing/2014/main" id="{BE08AE23-5C04-888D-41F3-4AC9A5348948}"/>
              </a:ext>
            </a:extLst>
          </p:cNvPr>
          <p:cNvSpPr>
            <a:spLocks noGrp="1"/>
          </p:cNvSpPr>
          <p:nvPr>
            <p:ph type="body" sz="quarter" idx="3"/>
          </p:nvPr>
        </p:nvSpPr>
        <p:spPr/>
        <p:txBody>
          <a:bodyPr/>
          <a:lstStyle/>
          <a:p>
            <a:r>
              <a:rPr lang="en-US" dirty="0"/>
              <a:t>What can you do</a:t>
            </a:r>
          </a:p>
        </p:txBody>
      </p:sp>
      <p:sp>
        <p:nvSpPr>
          <p:cNvPr id="6" name="Content Placeholder 5">
            <a:extLst>
              <a:ext uri="{FF2B5EF4-FFF2-40B4-BE49-F238E27FC236}">
                <a16:creationId xmlns:a16="http://schemas.microsoft.com/office/drawing/2014/main" id="{AB315AEA-5F76-0733-A68F-359EB15494FC}"/>
              </a:ext>
            </a:extLst>
          </p:cNvPr>
          <p:cNvSpPr>
            <a:spLocks noGrp="1"/>
          </p:cNvSpPr>
          <p:nvPr>
            <p:ph sz="quarter" idx="4"/>
          </p:nvPr>
        </p:nvSpPr>
        <p:spPr/>
        <p:txBody>
          <a:bodyPr/>
          <a:lstStyle/>
          <a:p>
            <a:r>
              <a:rPr lang="en-US" dirty="0"/>
              <a:t>Sometimes being rude, explaining your intention in more detail, or backing up a few steps and trying again after clarifying work…</a:t>
            </a:r>
          </a:p>
          <a:p>
            <a:r>
              <a:rPr lang="en-US" dirty="0"/>
              <a:t>…but not always!</a:t>
            </a:r>
          </a:p>
          <a:p>
            <a:r>
              <a:rPr lang="en-US" dirty="0"/>
              <a:t>LLMs generally socially mirror, a lot of refusals are because the context gives an impression of a different context.</a:t>
            </a:r>
          </a:p>
          <a:p>
            <a:pPr marL="0" indent="0">
              <a:buNone/>
            </a:pPr>
            <a:endParaRPr lang="en-US" dirty="0"/>
          </a:p>
        </p:txBody>
      </p:sp>
      <p:sp>
        <p:nvSpPr>
          <p:cNvPr id="9" name="Slide Number Placeholder 8">
            <a:extLst>
              <a:ext uri="{FF2B5EF4-FFF2-40B4-BE49-F238E27FC236}">
                <a16:creationId xmlns:a16="http://schemas.microsoft.com/office/drawing/2014/main" id="{547BBC67-EF59-4FF1-09E7-DDC95EC5CF2B}"/>
              </a:ext>
            </a:extLst>
          </p:cNvPr>
          <p:cNvSpPr>
            <a:spLocks noGrp="1"/>
          </p:cNvSpPr>
          <p:nvPr>
            <p:ph type="sldNum" sz="quarter" idx="12"/>
          </p:nvPr>
        </p:nvSpPr>
        <p:spPr/>
        <p:txBody>
          <a:bodyPr/>
          <a:lstStyle/>
          <a:p>
            <a:fld id="{DBA1B0FB-D917-4C8C-928F-313BD683BF39}" type="slidenum">
              <a:rPr lang="en-US" smtClean="0"/>
              <a:t>24</a:t>
            </a:fld>
            <a:endParaRPr lang="en-US"/>
          </a:p>
        </p:txBody>
      </p:sp>
    </p:spTree>
    <p:extLst>
      <p:ext uri="{BB962C8B-B14F-4D97-AF65-F5344CB8AC3E}">
        <p14:creationId xmlns:p14="http://schemas.microsoft.com/office/powerpoint/2010/main" val="228749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4E86-4FE3-8719-10B6-3D23A8DB0E63}"/>
              </a:ext>
            </a:extLst>
          </p:cNvPr>
          <p:cNvSpPr>
            <a:spLocks noGrp="1"/>
          </p:cNvSpPr>
          <p:nvPr>
            <p:ph type="title"/>
          </p:nvPr>
        </p:nvSpPr>
        <p:spPr/>
        <p:txBody>
          <a:bodyPr/>
          <a:lstStyle/>
          <a:p>
            <a:r>
              <a:rPr lang="en-US" dirty="0"/>
              <a:t>Quirks: Quit your yapping/no yapping!</a:t>
            </a:r>
          </a:p>
        </p:txBody>
      </p:sp>
      <p:sp>
        <p:nvSpPr>
          <p:cNvPr id="7" name="Date Placeholder 6">
            <a:extLst>
              <a:ext uri="{FF2B5EF4-FFF2-40B4-BE49-F238E27FC236}">
                <a16:creationId xmlns:a16="http://schemas.microsoft.com/office/drawing/2014/main" id="{1344DB79-D603-1540-7E43-F20E7BE7BA38}"/>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AAB86007-22A9-9AED-6551-7E4F79D8E36A}"/>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1794A56C-2AB0-1AED-05B6-1C85AA567E94}"/>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11" name="Picture 10">
            <a:extLst>
              <a:ext uri="{FF2B5EF4-FFF2-40B4-BE49-F238E27FC236}">
                <a16:creationId xmlns:a16="http://schemas.microsoft.com/office/drawing/2014/main" id="{B6D17EDD-7AE5-A4CF-1217-BE9BAB817130}"/>
              </a:ext>
            </a:extLst>
          </p:cNvPr>
          <p:cNvPicPr>
            <a:picLocks noChangeAspect="1"/>
          </p:cNvPicPr>
          <p:nvPr/>
        </p:nvPicPr>
        <p:blipFill>
          <a:blip r:embed="rId3"/>
          <a:stretch>
            <a:fillRect/>
          </a:stretch>
        </p:blipFill>
        <p:spPr>
          <a:xfrm>
            <a:off x="681652" y="2214806"/>
            <a:ext cx="4996221" cy="3940681"/>
          </a:xfrm>
          <a:prstGeom prst="rect">
            <a:avLst/>
          </a:prstGeom>
        </p:spPr>
      </p:pic>
      <p:pic>
        <p:nvPicPr>
          <p:cNvPr id="13" name="Picture 12">
            <a:extLst>
              <a:ext uri="{FF2B5EF4-FFF2-40B4-BE49-F238E27FC236}">
                <a16:creationId xmlns:a16="http://schemas.microsoft.com/office/drawing/2014/main" id="{FBB18FA1-F934-7938-7135-49EA06C96044}"/>
              </a:ext>
            </a:extLst>
          </p:cNvPr>
          <p:cNvPicPr>
            <a:picLocks noChangeAspect="1"/>
          </p:cNvPicPr>
          <p:nvPr/>
        </p:nvPicPr>
        <p:blipFill>
          <a:blip r:embed="rId4"/>
          <a:stretch>
            <a:fillRect/>
          </a:stretch>
        </p:blipFill>
        <p:spPr>
          <a:xfrm>
            <a:off x="6096000" y="2820141"/>
            <a:ext cx="4961089" cy="2598882"/>
          </a:xfrm>
          <a:prstGeom prst="rect">
            <a:avLst/>
          </a:prstGeom>
        </p:spPr>
      </p:pic>
    </p:spTree>
    <p:extLst>
      <p:ext uri="{BB962C8B-B14F-4D97-AF65-F5344CB8AC3E}">
        <p14:creationId xmlns:p14="http://schemas.microsoft.com/office/powerpoint/2010/main" val="26828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2D03-EECB-F110-2F38-9A361F2F6F20}"/>
              </a:ext>
            </a:extLst>
          </p:cNvPr>
          <p:cNvSpPr>
            <a:spLocks noGrp="1"/>
          </p:cNvSpPr>
          <p:nvPr>
            <p:ph type="title"/>
          </p:nvPr>
        </p:nvSpPr>
        <p:spPr/>
        <p:txBody>
          <a:bodyPr/>
          <a:lstStyle/>
          <a:p>
            <a:r>
              <a:rPr lang="en-US" dirty="0"/>
              <a:t>Basic Prompt Tip: Using LLMs to create prompts for other LLMs</a:t>
            </a:r>
          </a:p>
        </p:txBody>
      </p:sp>
      <p:sp>
        <p:nvSpPr>
          <p:cNvPr id="3" name="Text Placeholder 2">
            <a:extLst>
              <a:ext uri="{FF2B5EF4-FFF2-40B4-BE49-F238E27FC236}">
                <a16:creationId xmlns:a16="http://schemas.microsoft.com/office/drawing/2014/main" id="{E8C6988B-332F-F047-04B8-DA8842A67537}"/>
              </a:ext>
            </a:extLst>
          </p:cNvPr>
          <p:cNvSpPr>
            <a:spLocks noGrp="1"/>
          </p:cNvSpPr>
          <p:nvPr>
            <p:ph type="body" idx="1"/>
          </p:nvPr>
        </p:nvSpPr>
        <p:spPr/>
        <p:txBody>
          <a:bodyPr/>
          <a:lstStyle/>
          <a:p>
            <a:r>
              <a:rPr lang="en-US" dirty="0"/>
              <a:t>Example:</a:t>
            </a:r>
          </a:p>
        </p:txBody>
      </p:sp>
      <p:sp>
        <p:nvSpPr>
          <p:cNvPr id="4" name="Content Placeholder 3">
            <a:extLst>
              <a:ext uri="{FF2B5EF4-FFF2-40B4-BE49-F238E27FC236}">
                <a16:creationId xmlns:a16="http://schemas.microsoft.com/office/drawing/2014/main" id="{63B87E27-8568-E9E1-33BC-9DADF5CB890B}"/>
              </a:ext>
            </a:extLst>
          </p:cNvPr>
          <p:cNvSpPr>
            <a:spLocks noGrp="1"/>
          </p:cNvSpPr>
          <p:nvPr>
            <p:ph sz="half" idx="2"/>
          </p:nvPr>
        </p:nvSpPr>
        <p:spPr/>
        <p:txBody>
          <a:bodyPr/>
          <a:lstStyle/>
          <a:p>
            <a:r>
              <a:rPr lang="en-US" sz="2000" dirty="0"/>
              <a:t>Prompt:</a:t>
            </a:r>
            <a:br>
              <a:rPr lang="en-US" sz="2000" dirty="0"/>
            </a:br>
            <a:r>
              <a:rPr lang="en-US" sz="2000" dirty="0"/>
              <a:t>Using cutting edge prompt engineering critiques that have proven to be useful for LLMs (search on the web for this), generate a prompt for an LLM that takes an assignment for a college course, given SLOs of the assignment, and analyzes how well the assignment meets SLOs, how to simplify language, and generate other critiques of the assignment to improve student achievement at the listed SLOs.</a:t>
            </a:r>
          </a:p>
        </p:txBody>
      </p:sp>
      <p:sp>
        <p:nvSpPr>
          <p:cNvPr id="5" name="Text Placeholder 4">
            <a:extLst>
              <a:ext uri="{FF2B5EF4-FFF2-40B4-BE49-F238E27FC236}">
                <a16:creationId xmlns:a16="http://schemas.microsoft.com/office/drawing/2014/main" id="{DA6DA234-3968-1590-AA5D-78BD7A7E74FC}"/>
              </a:ext>
            </a:extLst>
          </p:cNvPr>
          <p:cNvSpPr>
            <a:spLocks noGrp="1"/>
          </p:cNvSpPr>
          <p:nvPr>
            <p:ph type="body" sz="quarter" idx="3"/>
          </p:nvPr>
        </p:nvSpPr>
        <p:spPr/>
        <p:txBody>
          <a:bodyPr/>
          <a:lstStyle/>
          <a:p>
            <a:r>
              <a:rPr lang="en-US" dirty="0"/>
              <a:t>Result:</a:t>
            </a:r>
          </a:p>
        </p:txBody>
      </p:sp>
      <p:sp>
        <p:nvSpPr>
          <p:cNvPr id="6" name="Content Placeholder 5">
            <a:extLst>
              <a:ext uri="{FF2B5EF4-FFF2-40B4-BE49-F238E27FC236}">
                <a16:creationId xmlns:a16="http://schemas.microsoft.com/office/drawing/2014/main" id="{975F3C50-1A31-98F5-A83F-E99ACCF760A4}"/>
              </a:ext>
            </a:extLst>
          </p:cNvPr>
          <p:cNvSpPr>
            <a:spLocks noGrp="1"/>
          </p:cNvSpPr>
          <p:nvPr>
            <p:ph sz="quarter" idx="4"/>
          </p:nvPr>
        </p:nvSpPr>
        <p:spPr/>
        <p:txBody>
          <a:bodyPr/>
          <a:lstStyle/>
          <a:p>
            <a:r>
              <a:rPr lang="en-US" dirty="0">
                <a:hlinkClick r:id="rId2"/>
              </a:rPr>
              <a:t>https://chatgpt.com/share/0b78dcc2-b9ab-4a41-9c1d-16dbe36e412f</a:t>
            </a:r>
            <a:endParaRPr lang="en-US" dirty="0"/>
          </a:p>
          <a:p>
            <a:r>
              <a:rPr lang="en-US" sz="1600" dirty="0"/>
              <a:t>"Analyze the provided college course assignment with respect to the following Student Learning Outcomes (SLOs): [list SLOs]. Begin by assessing how well the assignment aligns with each SLO, identifying areas where it effectively meets the outcomes and areas where it falls short. Then, suggest how the assignment's language can be simplified to enhance student comprehension and engagement. Finally, provide a set of actionable critiques that could improve the assignment's ability to achieve the listed SLOs, ensuring your suggestions are accessible, equitable, and promote fair assessment."</a:t>
            </a:r>
          </a:p>
          <a:p>
            <a:endParaRPr lang="en-US" dirty="0"/>
          </a:p>
        </p:txBody>
      </p:sp>
      <p:sp>
        <p:nvSpPr>
          <p:cNvPr id="9" name="Slide Number Placeholder 8">
            <a:extLst>
              <a:ext uri="{FF2B5EF4-FFF2-40B4-BE49-F238E27FC236}">
                <a16:creationId xmlns:a16="http://schemas.microsoft.com/office/drawing/2014/main" id="{C7CAECCD-539C-1E2E-B53D-20E96C0349DC}"/>
              </a:ext>
            </a:extLst>
          </p:cNvPr>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116501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8C15-0A4F-363C-3EEE-C994FF3193D6}"/>
              </a:ext>
            </a:extLst>
          </p:cNvPr>
          <p:cNvSpPr>
            <a:spLocks noGrp="1"/>
          </p:cNvSpPr>
          <p:nvPr>
            <p:ph type="title"/>
          </p:nvPr>
        </p:nvSpPr>
        <p:spPr/>
        <p:txBody>
          <a:bodyPr/>
          <a:lstStyle/>
          <a:p>
            <a:r>
              <a:rPr lang="en-US" dirty="0"/>
              <a:t>Asking AI Not To Hallucinate Helps</a:t>
            </a:r>
          </a:p>
        </p:txBody>
      </p:sp>
      <p:sp>
        <p:nvSpPr>
          <p:cNvPr id="4" name="Content Placeholder 3">
            <a:extLst>
              <a:ext uri="{FF2B5EF4-FFF2-40B4-BE49-F238E27FC236}">
                <a16:creationId xmlns:a16="http://schemas.microsoft.com/office/drawing/2014/main" id="{8E350F3A-22F5-A3FB-4D29-554EA4ABAD10}"/>
              </a:ext>
            </a:extLst>
          </p:cNvPr>
          <p:cNvSpPr>
            <a:spLocks noGrp="1"/>
          </p:cNvSpPr>
          <p:nvPr>
            <p:ph sz="half" idx="2"/>
          </p:nvPr>
        </p:nvSpPr>
        <p:spPr>
          <a:xfrm>
            <a:off x="550862" y="1731376"/>
            <a:ext cx="10680555" cy="4211550"/>
          </a:xfrm>
        </p:spPr>
        <p:txBody>
          <a:bodyPr/>
          <a:lstStyle/>
          <a:p>
            <a:r>
              <a:rPr lang="en-US" dirty="0"/>
              <a:t>This trick is widely reported to work!</a:t>
            </a:r>
          </a:p>
          <a:p>
            <a:r>
              <a:rPr lang="en-US" dirty="0"/>
              <a:t>It is used by companies like Google, X, Microsoft, and OpenAI!</a:t>
            </a:r>
          </a:p>
          <a:p>
            <a:r>
              <a:rPr lang="en-US" dirty="0"/>
              <a:t>If you’re using a chat interface, this is likely already included in what is called a “system prompt” which is a prompt that the company adds before any user interaction to guide the chat.</a:t>
            </a:r>
          </a:p>
          <a:p>
            <a:endParaRPr lang="en-US" dirty="0"/>
          </a:p>
        </p:txBody>
      </p:sp>
      <p:sp>
        <p:nvSpPr>
          <p:cNvPr id="9" name="Slide Number Placeholder 8">
            <a:extLst>
              <a:ext uri="{FF2B5EF4-FFF2-40B4-BE49-F238E27FC236}">
                <a16:creationId xmlns:a16="http://schemas.microsoft.com/office/drawing/2014/main" id="{773D5782-AF33-1582-D590-9312B80D54A3}"/>
              </a:ext>
            </a:extLst>
          </p:cNvPr>
          <p:cNvSpPr>
            <a:spLocks noGrp="1"/>
          </p:cNvSpPr>
          <p:nvPr>
            <p:ph type="sldNum" sz="quarter" idx="12"/>
          </p:nvPr>
        </p:nvSpPr>
        <p:spPr/>
        <p:txBody>
          <a:bodyPr/>
          <a:lstStyle/>
          <a:p>
            <a:fld id="{DBA1B0FB-D917-4C8C-928F-313BD683BF39}" type="slidenum">
              <a:rPr lang="en-US" smtClean="0"/>
              <a:t>27</a:t>
            </a:fld>
            <a:endParaRPr lang="en-US"/>
          </a:p>
        </p:txBody>
      </p:sp>
    </p:spTree>
    <p:extLst>
      <p:ext uri="{BB962C8B-B14F-4D97-AF65-F5344CB8AC3E}">
        <p14:creationId xmlns:p14="http://schemas.microsoft.com/office/powerpoint/2010/main" val="361116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5AA3824-21E3-ECEB-DE01-28BF620477B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C1288-4ACE-CE39-60F9-7E54942B906A}"/>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r>
              <a:rPr lang="en-US" dirty="0"/>
              <a:t>Sometimes, you have to bail…</a:t>
            </a:r>
          </a:p>
        </p:txBody>
      </p:sp>
      <p:grpSp>
        <p:nvGrpSpPr>
          <p:cNvPr id="22" name="Group 21">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23"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a:extLst>
              <a:ext uri="{FF2B5EF4-FFF2-40B4-BE49-F238E27FC236}">
                <a16:creationId xmlns:a16="http://schemas.microsoft.com/office/drawing/2014/main" id="{68F492E5-5357-AFC2-6FBF-74E1E85A2D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749" y="2530474"/>
            <a:ext cx="5683966" cy="3779838"/>
          </a:xfrm>
          <a:custGeom>
            <a:avLst/>
            <a:gdLst/>
            <a:ahLst/>
            <a:cxnLst/>
            <a:rect l="l" t="t" r="r" b="b"/>
            <a:pathLst>
              <a:path w="5773738" h="3779838">
                <a:moveTo>
                  <a:pt x="0" y="0"/>
                </a:moveTo>
                <a:lnTo>
                  <a:pt x="5773738" y="0"/>
                </a:lnTo>
                <a:lnTo>
                  <a:pt x="5773738" y="3779838"/>
                </a:lnTo>
                <a:lnTo>
                  <a:pt x="0" y="3779838"/>
                </a:ln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9E2DEF1-2CC9-223C-17C6-02CDC2759A8A}"/>
              </a:ext>
            </a:extLst>
          </p:cNvPr>
          <p:cNvSpPr>
            <a:spLocks noGrp="1"/>
          </p:cNvSpPr>
          <p:nvPr>
            <p:ph sz="half" idx="2"/>
          </p:nvPr>
        </p:nvSpPr>
        <p:spPr>
          <a:xfrm>
            <a:off x="7140575" y="1520825"/>
            <a:ext cx="4500562" cy="4572000"/>
          </a:xfrm>
        </p:spPr>
        <p:txBody>
          <a:bodyPr vert="horz" wrap="square" lIns="0" tIns="0" rIns="0" bIns="0" rtlCol="0" anchor="t">
            <a:normAutofit/>
          </a:bodyPr>
          <a:lstStyle/>
          <a:p>
            <a:pPr>
              <a:lnSpc>
                <a:spcPct val="100000"/>
              </a:lnSpc>
            </a:pPr>
            <a:r>
              <a:rPr lang="en-US" sz="2000"/>
              <a:t>Sometimes, you get stuck in a loop of errors, an unproductive avenue, having to reexplain, “yes you fixed what I asked, but this thing you had fixed earlier is now broken” again and again.</a:t>
            </a:r>
          </a:p>
          <a:p>
            <a:pPr>
              <a:lnSpc>
                <a:spcPct val="100000"/>
              </a:lnSpc>
            </a:pPr>
            <a:r>
              <a:rPr lang="en-US" sz="2000"/>
              <a:t>Sometimes, with an LLM, declaring bankruptcy and moving on is all you can do.</a:t>
            </a:r>
          </a:p>
          <a:p>
            <a:pPr>
              <a:lnSpc>
                <a:spcPct val="100000"/>
              </a:lnSpc>
            </a:pPr>
            <a:r>
              <a:rPr lang="en-US" sz="2000"/>
              <a:t>Start fresh, change your appropriate.</a:t>
            </a:r>
          </a:p>
          <a:p>
            <a:pPr>
              <a:lnSpc>
                <a:spcPct val="100000"/>
              </a:lnSpc>
            </a:pPr>
            <a:r>
              <a:rPr lang="en-US" sz="2000"/>
              <a:t>Remember: sometimes saying “don’t do X” just makes it easier to do X.</a:t>
            </a:r>
          </a:p>
        </p:txBody>
      </p:sp>
      <p:sp>
        <p:nvSpPr>
          <p:cNvPr id="9" name="Slide Number Placeholder 8">
            <a:extLst>
              <a:ext uri="{FF2B5EF4-FFF2-40B4-BE49-F238E27FC236}">
                <a16:creationId xmlns:a16="http://schemas.microsoft.com/office/drawing/2014/main" id="{73B02EEA-8493-9B1C-E297-AC2BE6240B5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3581576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C257-AD3B-1CC2-8E13-EBD5A6FFCAED}"/>
              </a:ext>
            </a:extLst>
          </p:cNvPr>
          <p:cNvSpPr>
            <a:spLocks noGrp="1"/>
          </p:cNvSpPr>
          <p:nvPr>
            <p:ph type="title"/>
          </p:nvPr>
        </p:nvSpPr>
        <p:spPr/>
        <p:txBody>
          <a:bodyPr/>
          <a:lstStyle/>
          <a:p>
            <a:r>
              <a:rPr lang="en-US" dirty="0"/>
              <a:t>Prompt Exercise: Refine a prompt.</a:t>
            </a:r>
          </a:p>
        </p:txBody>
      </p:sp>
      <p:sp>
        <p:nvSpPr>
          <p:cNvPr id="4" name="Content Placeholder 3">
            <a:extLst>
              <a:ext uri="{FF2B5EF4-FFF2-40B4-BE49-F238E27FC236}">
                <a16:creationId xmlns:a16="http://schemas.microsoft.com/office/drawing/2014/main" id="{62F61273-00DA-D66E-0B4D-38D180A9FE9B}"/>
              </a:ext>
            </a:extLst>
          </p:cNvPr>
          <p:cNvSpPr>
            <a:spLocks noGrp="1"/>
          </p:cNvSpPr>
          <p:nvPr>
            <p:ph sz="half" idx="2"/>
          </p:nvPr>
        </p:nvSpPr>
        <p:spPr>
          <a:xfrm>
            <a:off x="550862" y="1731376"/>
            <a:ext cx="10477355" cy="4211550"/>
          </a:xfrm>
        </p:spPr>
        <p:txBody>
          <a:bodyPr/>
          <a:lstStyle/>
          <a:p>
            <a:r>
              <a:rPr lang="en-US" dirty="0"/>
              <a:t>Let’s start with:</a:t>
            </a:r>
            <a:br>
              <a:rPr lang="en-US" dirty="0"/>
            </a:br>
            <a:br>
              <a:rPr lang="en-US" dirty="0"/>
            </a:br>
            <a:r>
              <a:rPr lang="en-US" dirty="0"/>
              <a:t>“Tell me about physics.”</a:t>
            </a:r>
            <a:br>
              <a:rPr lang="en-US" dirty="0"/>
            </a:br>
            <a:br>
              <a:rPr lang="en-US" dirty="0"/>
            </a:br>
            <a:r>
              <a:rPr lang="en-US" dirty="0"/>
              <a:t>Now let’s refine it:</a:t>
            </a:r>
          </a:p>
          <a:p>
            <a:r>
              <a:rPr lang="en-US" dirty="0"/>
              <a:t>Do you have a specific part of physics?</a:t>
            </a:r>
          </a:p>
          <a:p>
            <a:r>
              <a:rPr lang="en-US" dirty="0"/>
              <a:t>Do you want examples?</a:t>
            </a:r>
          </a:p>
          <a:p>
            <a:r>
              <a:rPr lang="en-US" dirty="0"/>
              <a:t>Remember: think about what you want and craft prompts to illicit the response, criteria, scope of what you want.</a:t>
            </a:r>
          </a:p>
        </p:txBody>
      </p:sp>
      <p:sp>
        <p:nvSpPr>
          <p:cNvPr id="9" name="Slide Number Placeholder 8">
            <a:extLst>
              <a:ext uri="{FF2B5EF4-FFF2-40B4-BE49-F238E27FC236}">
                <a16:creationId xmlns:a16="http://schemas.microsoft.com/office/drawing/2014/main" id="{71E7CCB9-351A-CE04-7BA2-794D6C3ABE67}"/>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59169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3"/>
          <a:srcRect/>
          <a:stretch/>
        </p:blipFill>
        <p:spPr>
          <a:xfrm>
            <a:off x="174453" y="3155877"/>
            <a:ext cx="1928327" cy="1928327"/>
          </a:xfrm>
        </p:spPr>
      </p:pic>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268637"/>
            <a:ext cx="7189211" cy="655509"/>
          </a:xfrm>
        </p:spPr>
        <p:txBody>
          <a:bodyPr/>
          <a:lstStyle/>
          <a:p>
            <a:r>
              <a:rPr lang="en-US" sz="3600" dirty="0"/>
              <a:t>What is an LLM? A Transformer</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051787"/>
            <a:ext cx="4734319" cy="2204941"/>
          </a:xfrm>
        </p:spPr>
        <p:txBody>
          <a:bodyPr/>
          <a:lstStyle/>
          <a:p>
            <a:pPr marL="0" indent="0"/>
            <a:r>
              <a:rPr lang="en-US" dirty="0">
                <a:solidFill>
                  <a:schemeClr val="tx1"/>
                </a:solidFill>
              </a:rPr>
              <a:t>“A transformer model is a neural network that learns context and thus meaning by tracking relationships in sequential data like the words in this sentence.”</a:t>
            </a:r>
          </a:p>
          <a:p>
            <a:pPr marL="0" indent="0"/>
            <a:r>
              <a:rPr lang="en-US" dirty="0">
                <a:solidFill>
                  <a:schemeClr val="tx1"/>
                </a:solidFill>
                <a:hlinkClick r:id="rId4">
                  <a:extLst>
                    <a:ext uri="{A12FA001-AC4F-418D-AE19-62706E023703}">
                      <ahyp:hlinkClr xmlns:ahyp="http://schemas.microsoft.com/office/drawing/2018/hyperlinkcolor" val="tx"/>
                    </a:ext>
                  </a:extLst>
                </a:hlinkClick>
              </a:rPr>
              <a:t>        Nvidia, “What is a Transformer Model?”</a:t>
            </a:r>
            <a:endParaRPr lang="en-US" dirty="0">
              <a:solidFill>
                <a:schemeClr val="tx1"/>
              </a:solidFill>
            </a:endParaRP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5"/>
          <a:srcRect/>
          <a:stretch/>
        </p:blipFill>
        <p:spPr>
          <a:xfrm>
            <a:off x="5738587" y="2033521"/>
            <a:ext cx="2860277" cy="2860277"/>
          </a:xfr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6"/>
          <a:srcRect/>
          <a:stretch/>
        </p:blipFill>
        <p:spPr>
          <a:xfrm>
            <a:off x="312638" y="2414854"/>
            <a:ext cx="726452" cy="726452"/>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1026" name="Picture 2">
            <a:extLst>
              <a:ext uri="{FF2B5EF4-FFF2-40B4-BE49-F238E27FC236}">
                <a16:creationId xmlns:a16="http://schemas.microsoft.com/office/drawing/2014/main" id="{D712DDBF-9796-BF7C-0645-DA2FF58C49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8726" y="833536"/>
            <a:ext cx="4046670" cy="227962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Subtitle 14">
            <a:extLst>
              <a:ext uri="{FF2B5EF4-FFF2-40B4-BE49-F238E27FC236}">
                <a16:creationId xmlns:a16="http://schemas.microsoft.com/office/drawing/2014/main" id="{621CED47-8A27-157B-BC1C-12588381F22A}"/>
              </a:ext>
            </a:extLst>
          </p:cNvPr>
          <p:cNvSpPr txBox="1">
            <a:spLocks/>
          </p:cNvSpPr>
          <p:nvPr/>
        </p:nvSpPr>
        <p:spPr>
          <a:xfrm>
            <a:off x="1524646" y="4940636"/>
            <a:ext cx="7521071" cy="921561"/>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For this talk, a Transformer refers to the AI architecture of the tools we will be exploring, and not a robot or an electrical device.  It is another name for a Large Language Model, though it is a broader category.</a:t>
            </a:r>
          </a:p>
        </p:txBody>
      </p:sp>
    </p:spTree>
    <p:extLst>
      <p:ext uri="{BB962C8B-B14F-4D97-AF65-F5344CB8AC3E}">
        <p14:creationId xmlns:p14="http://schemas.microsoft.com/office/powerpoint/2010/main" val="3426563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84C5E-95BB-9219-B4E1-71C2144FE30B}"/>
              </a:ext>
            </a:extLst>
          </p:cNvPr>
          <p:cNvSpPr>
            <a:spLocks noGrp="1"/>
          </p:cNvSpPr>
          <p:nvPr>
            <p:ph type="title"/>
          </p:nvPr>
        </p:nvSpPr>
        <p:spPr/>
        <p:txBody>
          <a:bodyPr/>
          <a:lstStyle/>
          <a:p>
            <a:r>
              <a:rPr lang="en-US" dirty="0"/>
              <a:t>Prompt Exercise: Debugging</a:t>
            </a:r>
          </a:p>
        </p:txBody>
      </p:sp>
      <p:sp>
        <p:nvSpPr>
          <p:cNvPr id="4" name="Content Placeholder 3">
            <a:extLst>
              <a:ext uri="{FF2B5EF4-FFF2-40B4-BE49-F238E27FC236}">
                <a16:creationId xmlns:a16="http://schemas.microsoft.com/office/drawing/2014/main" id="{C5E52EAD-3B6B-127F-2BCE-77C66FC4C8B4}"/>
              </a:ext>
            </a:extLst>
          </p:cNvPr>
          <p:cNvSpPr>
            <a:spLocks noGrp="1"/>
          </p:cNvSpPr>
          <p:nvPr>
            <p:ph sz="half" idx="2"/>
          </p:nvPr>
        </p:nvSpPr>
        <p:spPr>
          <a:xfrm>
            <a:off x="550863" y="1731376"/>
            <a:ext cx="5429114" cy="4211550"/>
          </a:xfrm>
        </p:spPr>
        <p:txBody>
          <a:bodyPr/>
          <a:lstStyle/>
          <a:p>
            <a:r>
              <a:rPr lang="en-US" dirty="0"/>
              <a:t>Start with: </a:t>
            </a:r>
            <a:br>
              <a:rPr lang="en-US" dirty="0"/>
            </a:br>
            <a:r>
              <a:rPr lang="en-US" dirty="0"/>
              <a:t>“Tell me about things that happen sometimes.”</a:t>
            </a:r>
          </a:p>
          <a:p>
            <a:pPr marL="0" indent="0">
              <a:buNone/>
            </a:pPr>
            <a:r>
              <a:rPr lang="en-US" dirty="0"/>
              <a:t>Look at your output and:</a:t>
            </a:r>
          </a:p>
          <a:p>
            <a:pPr marL="0" indent="0">
              <a:buNone/>
            </a:pPr>
            <a:r>
              <a:rPr lang="en-US" dirty="0"/>
              <a:t>Try to identify potential issues with this prompt, try to rewrite it in a different window to clearly ask for a list of unusual natural phenomena with explanations.</a:t>
            </a:r>
          </a:p>
        </p:txBody>
      </p:sp>
      <p:sp>
        <p:nvSpPr>
          <p:cNvPr id="6" name="Content Placeholder 5">
            <a:extLst>
              <a:ext uri="{FF2B5EF4-FFF2-40B4-BE49-F238E27FC236}">
                <a16:creationId xmlns:a16="http://schemas.microsoft.com/office/drawing/2014/main" id="{5FDE25F8-AE46-8BF1-643D-35BB63B84D06}"/>
              </a:ext>
            </a:extLst>
          </p:cNvPr>
          <p:cNvSpPr>
            <a:spLocks noGrp="1"/>
          </p:cNvSpPr>
          <p:nvPr>
            <p:ph sz="quarter" idx="4"/>
          </p:nvPr>
        </p:nvSpPr>
        <p:spPr>
          <a:xfrm>
            <a:off x="6212023" y="1881276"/>
            <a:ext cx="5436391" cy="4061650"/>
          </a:xfrm>
        </p:spPr>
        <p:txBody>
          <a:bodyPr/>
          <a:lstStyle/>
          <a:p>
            <a:r>
              <a:rPr lang="en-US" dirty="0"/>
              <a:t>How did the two compare?</a:t>
            </a:r>
          </a:p>
          <a:p>
            <a:r>
              <a:rPr lang="en-US" dirty="0"/>
              <a:t>Can you think of other techniques we can use to refine/rewrite the output?</a:t>
            </a:r>
          </a:p>
        </p:txBody>
      </p:sp>
      <p:sp>
        <p:nvSpPr>
          <p:cNvPr id="9" name="Slide Number Placeholder 8">
            <a:extLst>
              <a:ext uri="{FF2B5EF4-FFF2-40B4-BE49-F238E27FC236}">
                <a16:creationId xmlns:a16="http://schemas.microsoft.com/office/drawing/2014/main" id="{6DE53A37-4A64-FCC0-3114-6B6C535EBDF2}"/>
              </a:ext>
            </a:extLst>
          </p:cNvPr>
          <p:cNvSpPr>
            <a:spLocks noGrp="1"/>
          </p:cNvSpPr>
          <p:nvPr>
            <p:ph type="sldNum" sz="quarter" idx="12"/>
          </p:nvPr>
        </p:nvSpPr>
        <p:spPr/>
        <p:txBody>
          <a:bodyPr/>
          <a:lstStyle/>
          <a:p>
            <a:fld id="{DBA1B0FB-D917-4C8C-928F-313BD683BF39}" type="slidenum">
              <a:rPr lang="en-US" smtClean="0"/>
              <a:t>30</a:t>
            </a:fld>
            <a:endParaRPr lang="en-US"/>
          </a:p>
        </p:txBody>
      </p:sp>
    </p:spTree>
    <p:extLst>
      <p:ext uri="{BB962C8B-B14F-4D97-AF65-F5344CB8AC3E}">
        <p14:creationId xmlns:p14="http://schemas.microsoft.com/office/powerpoint/2010/main" val="369794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7239-A352-5F47-8292-50C863464270}"/>
              </a:ext>
            </a:extLst>
          </p:cNvPr>
          <p:cNvSpPr>
            <a:spLocks noGrp="1"/>
          </p:cNvSpPr>
          <p:nvPr>
            <p:ph type="title"/>
          </p:nvPr>
        </p:nvSpPr>
        <p:spPr/>
        <p:txBody>
          <a:bodyPr/>
          <a:lstStyle/>
          <a:p>
            <a:r>
              <a:rPr lang="en-US" dirty="0"/>
              <a:t>Prompt Exercise: Technical Support</a:t>
            </a:r>
          </a:p>
        </p:txBody>
      </p:sp>
      <p:sp>
        <p:nvSpPr>
          <p:cNvPr id="4" name="Content Placeholder 3">
            <a:extLst>
              <a:ext uri="{FF2B5EF4-FFF2-40B4-BE49-F238E27FC236}">
                <a16:creationId xmlns:a16="http://schemas.microsoft.com/office/drawing/2014/main" id="{611C98EB-38DD-B9A6-BABC-0D8B2B4421B8}"/>
              </a:ext>
            </a:extLst>
          </p:cNvPr>
          <p:cNvSpPr>
            <a:spLocks noGrp="1"/>
          </p:cNvSpPr>
          <p:nvPr>
            <p:ph sz="half" idx="2"/>
          </p:nvPr>
        </p:nvSpPr>
        <p:spPr>
          <a:xfrm>
            <a:off x="550862" y="2427370"/>
            <a:ext cx="10976119" cy="3515555"/>
          </a:xfrm>
        </p:spPr>
        <p:txBody>
          <a:bodyPr/>
          <a:lstStyle/>
          <a:p>
            <a:r>
              <a:rPr lang="en-US" dirty="0"/>
              <a:t>Let’s go back to </a:t>
            </a:r>
            <a:r>
              <a:rPr lang="en-US" dirty="0" err="1"/>
              <a:t>DeepSeek</a:t>
            </a:r>
            <a:r>
              <a:rPr lang="en-US" dirty="0"/>
              <a:t>, and click on “R1” and Search.</a:t>
            </a:r>
          </a:p>
          <a:p>
            <a:r>
              <a:rPr lang="en-US" dirty="0"/>
              <a:t>Prompt: I tried uploading my assignment to Canvas, but the upload failed, what can I do?</a:t>
            </a:r>
          </a:p>
          <a:p>
            <a:endParaRPr lang="en-US" dirty="0"/>
          </a:p>
          <a:p>
            <a:r>
              <a:rPr lang="en-US" dirty="0"/>
              <a:t>Now try so prompting tricks: give it a little background on yourself, maybe attach a screenshot, maybe tell it that it’s a technical expert in IT. See how it changes the prompt!</a:t>
            </a:r>
          </a:p>
        </p:txBody>
      </p:sp>
      <p:sp>
        <p:nvSpPr>
          <p:cNvPr id="9" name="Slide Number Placeholder 8">
            <a:extLst>
              <a:ext uri="{FF2B5EF4-FFF2-40B4-BE49-F238E27FC236}">
                <a16:creationId xmlns:a16="http://schemas.microsoft.com/office/drawing/2014/main" id="{4001BA58-4C6F-C4F3-6D47-C1A3ECDE4FE7}"/>
              </a:ext>
            </a:extLst>
          </p:cNvPr>
          <p:cNvSpPr>
            <a:spLocks noGrp="1"/>
          </p:cNvSpPr>
          <p:nvPr>
            <p:ph type="sldNum" sz="quarter" idx="12"/>
          </p:nvPr>
        </p:nvSpPr>
        <p:spPr/>
        <p:txBody>
          <a:bodyPr/>
          <a:lstStyle/>
          <a:p>
            <a:fld id="{DBA1B0FB-D917-4C8C-928F-313BD683BF39}" type="slidenum">
              <a:rPr lang="en-US" smtClean="0"/>
              <a:t>31</a:t>
            </a:fld>
            <a:endParaRPr lang="en-US"/>
          </a:p>
        </p:txBody>
      </p:sp>
    </p:spTree>
    <p:extLst>
      <p:ext uri="{BB962C8B-B14F-4D97-AF65-F5344CB8AC3E}">
        <p14:creationId xmlns:p14="http://schemas.microsoft.com/office/powerpoint/2010/main" val="633479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2A5C-9E8F-A106-5F0E-15DE45AC73CD}"/>
              </a:ext>
            </a:extLst>
          </p:cNvPr>
          <p:cNvSpPr>
            <a:spLocks noGrp="1"/>
          </p:cNvSpPr>
          <p:nvPr>
            <p:ph type="title"/>
          </p:nvPr>
        </p:nvSpPr>
        <p:spPr/>
        <p:txBody>
          <a:bodyPr/>
          <a:lstStyle/>
          <a:p>
            <a:r>
              <a:rPr lang="en-US" dirty="0"/>
              <a:t>Prompt Exercise: Data Analysis</a:t>
            </a:r>
          </a:p>
        </p:txBody>
      </p:sp>
      <p:sp>
        <p:nvSpPr>
          <p:cNvPr id="4" name="Content Placeholder 3">
            <a:extLst>
              <a:ext uri="{FF2B5EF4-FFF2-40B4-BE49-F238E27FC236}">
                <a16:creationId xmlns:a16="http://schemas.microsoft.com/office/drawing/2014/main" id="{4D97C268-0905-6FEA-4FA6-00F65DB62EF1}"/>
              </a:ext>
            </a:extLst>
          </p:cNvPr>
          <p:cNvSpPr>
            <a:spLocks noGrp="1"/>
          </p:cNvSpPr>
          <p:nvPr>
            <p:ph sz="half" idx="2"/>
          </p:nvPr>
        </p:nvSpPr>
        <p:spPr>
          <a:xfrm>
            <a:off x="550863" y="1616364"/>
            <a:ext cx="10652846" cy="4326561"/>
          </a:xfrm>
        </p:spPr>
        <p:txBody>
          <a:bodyPr/>
          <a:lstStyle/>
          <a:p>
            <a:r>
              <a:rPr lang="en-US" dirty="0"/>
              <a:t>Grab the file form github.com/</a:t>
            </a:r>
            <a:r>
              <a:rPr lang="en-US" dirty="0" err="1"/>
              <a:t>alexnatale</a:t>
            </a:r>
            <a:r>
              <a:rPr lang="en-US" dirty="0"/>
              <a:t>/ai go to “prompting” download the </a:t>
            </a:r>
            <a:r>
              <a:rPr lang="en-US" dirty="0" err="1"/>
              <a:t>xls</a:t>
            </a:r>
            <a:r>
              <a:rPr lang="en-US" dirty="0"/>
              <a:t> file.</a:t>
            </a:r>
          </a:p>
          <a:p>
            <a:r>
              <a:rPr lang="en-US" dirty="0"/>
              <a:t>Drop it into </a:t>
            </a:r>
            <a:r>
              <a:rPr lang="en-US" dirty="0" err="1"/>
              <a:t>DeepSeek</a:t>
            </a:r>
            <a:r>
              <a:rPr lang="en-US" dirty="0"/>
              <a:t>.</a:t>
            </a:r>
          </a:p>
          <a:p>
            <a:r>
              <a:rPr lang="en-US" dirty="0"/>
              <a:t>Enable R1 and make sure search is disabled.</a:t>
            </a:r>
          </a:p>
          <a:p>
            <a:r>
              <a:rPr lang="en-US" dirty="0"/>
              <a:t>“</a:t>
            </a:r>
            <a:r>
              <a:rPr lang="en-US" b="0" i="0" dirty="0">
                <a:solidFill>
                  <a:srgbClr val="F8FAFF"/>
                </a:solidFill>
                <a:effectLst/>
                <a:latin typeface="Inter"/>
              </a:rPr>
              <a:t>Based on the California Community College student focused funding formula, create a chart of the physics FTES over time.”</a:t>
            </a:r>
          </a:p>
          <a:p>
            <a:r>
              <a:rPr lang="en-US" dirty="0">
                <a:solidFill>
                  <a:srgbClr val="F8FAFF"/>
                </a:solidFill>
                <a:latin typeface="Inter"/>
              </a:rPr>
              <a:t>Look at the output, look at the chain of thought.</a:t>
            </a:r>
          </a:p>
          <a:p>
            <a:r>
              <a:rPr lang="en-US" b="0" i="0" dirty="0">
                <a:solidFill>
                  <a:srgbClr val="F8FAFF"/>
                </a:solidFill>
                <a:effectLst/>
                <a:latin typeface="Inter"/>
              </a:rPr>
              <a:t>I got output in “</a:t>
            </a:r>
            <a:r>
              <a:rPr lang="en-US" b="0" i="0" dirty="0" err="1">
                <a:solidFill>
                  <a:srgbClr val="F8FAFF"/>
                </a:solidFill>
                <a:effectLst/>
                <a:latin typeface="Inter"/>
              </a:rPr>
              <a:t>vega</a:t>
            </a:r>
            <a:r>
              <a:rPr lang="en-US" b="0" i="0" dirty="0">
                <a:solidFill>
                  <a:srgbClr val="F8FAFF"/>
                </a:solidFill>
                <a:effectLst/>
                <a:latin typeface="Inter"/>
              </a:rPr>
              <a:t>-lite” I don’t know that that is…</a:t>
            </a:r>
          </a:p>
          <a:p>
            <a:endParaRPr lang="en-US" dirty="0"/>
          </a:p>
          <a:p>
            <a:endParaRPr lang="en-US" dirty="0"/>
          </a:p>
        </p:txBody>
      </p:sp>
      <p:sp>
        <p:nvSpPr>
          <p:cNvPr id="9" name="Slide Number Placeholder 8">
            <a:extLst>
              <a:ext uri="{FF2B5EF4-FFF2-40B4-BE49-F238E27FC236}">
                <a16:creationId xmlns:a16="http://schemas.microsoft.com/office/drawing/2014/main" id="{5A85847D-00B0-379D-0D82-A82D0AA68C67}"/>
              </a:ext>
            </a:extLst>
          </p:cNvPr>
          <p:cNvSpPr>
            <a:spLocks noGrp="1"/>
          </p:cNvSpPr>
          <p:nvPr>
            <p:ph type="sldNum" sz="quarter" idx="12"/>
          </p:nvPr>
        </p:nvSpPr>
        <p:spPr/>
        <p:txBody>
          <a:bodyPr/>
          <a:lstStyle/>
          <a:p>
            <a:fld id="{DBA1B0FB-D917-4C8C-928F-313BD683BF39}" type="slidenum">
              <a:rPr lang="en-US" smtClean="0"/>
              <a:t>32</a:t>
            </a:fld>
            <a:endParaRPr lang="en-US"/>
          </a:p>
        </p:txBody>
      </p:sp>
    </p:spTree>
    <p:extLst>
      <p:ext uri="{BB962C8B-B14F-4D97-AF65-F5344CB8AC3E}">
        <p14:creationId xmlns:p14="http://schemas.microsoft.com/office/powerpoint/2010/main" val="382602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A694-3765-D641-C4E4-762DEC84D22F}"/>
              </a:ext>
            </a:extLst>
          </p:cNvPr>
          <p:cNvSpPr>
            <a:spLocks noGrp="1"/>
          </p:cNvSpPr>
          <p:nvPr>
            <p:ph type="title"/>
          </p:nvPr>
        </p:nvSpPr>
        <p:spPr/>
        <p:txBody>
          <a:bodyPr/>
          <a:lstStyle/>
          <a:p>
            <a:r>
              <a:rPr lang="en-US" dirty="0"/>
              <a:t>Prompt Exercise: Data Analysis</a:t>
            </a:r>
          </a:p>
        </p:txBody>
      </p:sp>
      <p:sp>
        <p:nvSpPr>
          <p:cNvPr id="4" name="Content Placeholder 3">
            <a:extLst>
              <a:ext uri="{FF2B5EF4-FFF2-40B4-BE49-F238E27FC236}">
                <a16:creationId xmlns:a16="http://schemas.microsoft.com/office/drawing/2014/main" id="{5FD59EDA-5B01-5552-B2BA-07340AB3A859}"/>
              </a:ext>
            </a:extLst>
          </p:cNvPr>
          <p:cNvSpPr>
            <a:spLocks noGrp="1"/>
          </p:cNvSpPr>
          <p:nvPr>
            <p:ph sz="half" idx="2"/>
          </p:nvPr>
        </p:nvSpPr>
        <p:spPr/>
        <p:txBody>
          <a:bodyPr/>
          <a:lstStyle/>
          <a:p>
            <a:r>
              <a:rPr lang="en-US" b="0" i="0" dirty="0">
                <a:solidFill>
                  <a:srgbClr val="F8FAFF"/>
                </a:solidFill>
                <a:effectLst/>
                <a:latin typeface="Inter"/>
              </a:rPr>
              <a:t>I got output in “</a:t>
            </a:r>
            <a:r>
              <a:rPr lang="en-US" b="0" i="0" dirty="0" err="1">
                <a:solidFill>
                  <a:srgbClr val="F8FAFF"/>
                </a:solidFill>
                <a:effectLst/>
                <a:latin typeface="Inter"/>
              </a:rPr>
              <a:t>vega</a:t>
            </a:r>
            <a:r>
              <a:rPr lang="en-US" b="0" i="0" dirty="0">
                <a:solidFill>
                  <a:srgbClr val="F8FAFF"/>
                </a:solidFill>
                <a:effectLst/>
                <a:latin typeface="Inter"/>
              </a:rPr>
              <a:t>-lite” I don’t know that that is…</a:t>
            </a:r>
          </a:p>
          <a:p>
            <a:r>
              <a:rPr lang="en-US" b="0" i="0" dirty="0">
                <a:solidFill>
                  <a:srgbClr val="F8FAFF"/>
                </a:solidFill>
                <a:effectLst/>
                <a:latin typeface="Inter"/>
              </a:rPr>
              <a:t>I went over to ChatGPT (but not the free version).</a:t>
            </a:r>
          </a:p>
          <a:p>
            <a:r>
              <a:rPr lang="en-US" b="0" i="0" dirty="0">
                <a:solidFill>
                  <a:srgbClr val="F8FAFF"/>
                </a:solidFill>
                <a:effectLst/>
                <a:latin typeface="Inter"/>
              </a:rPr>
              <a:t>I copy the </a:t>
            </a:r>
            <a:r>
              <a:rPr lang="en-US" b="0" i="0" dirty="0" err="1">
                <a:solidFill>
                  <a:srgbClr val="F8FAFF"/>
                </a:solidFill>
                <a:effectLst/>
                <a:latin typeface="Inter"/>
              </a:rPr>
              <a:t>vega</a:t>
            </a:r>
            <a:r>
              <a:rPr lang="en-US" b="0" i="0" dirty="0">
                <a:solidFill>
                  <a:srgbClr val="F8FAFF"/>
                </a:solidFill>
                <a:effectLst/>
                <a:latin typeface="Inter"/>
              </a:rPr>
              <a:t>-lite and add the prompt:</a:t>
            </a:r>
            <a:br>
              <a:rPr lang="en-US" b="0" i="0" dirty="0">
                <a:solidFill>
                  <a:srgbClr val="F8FAFF"/>
                </a:solidFill>
                <a:effectLst/>
                <a:latin typeface="Inter"/>
              </a:rPr>
            </a:br>
            <a:r>
              <a:rPr lang="en-US" b="0" i="0" dirty="0">
                <a:solidFill>
                  <a:srgbClr val="F8FAFF"/>
                </a:solidFill>
                <a:effectLst/>
                <a:latin typeface="Inter"/>
              </a:rPr>
              <a:t>“Can you plot this for me?”</a:t>
            </a:r>
            <a:br>
              <a:rPr lang="en-US" b="0" i="0" dirty="0">
                <a:solidFill>
                  <a:srgbClr val="F8FAFF"/>
                </a:solidFill>
                <a:effectLst/>
                <a:latin typeface="Inter"/>
              </a:rPr>
            </a:br>
            <a:r>
              <a:rPr lang="en-US" b="0" i="0" dirty="0">
                <a:solidFill>
                  <a:srgbClr val="F8FAFF"/>
                </a:solidFill>
                <a:effectLst/>
                <a:latin typeface="Inter"/>
              </a:rPr>
              <a:t>Paste, hit enter.</a:t>
            </a:r>
          </a:p>
        </p:txBody>
      </p:sp>
      <p:sp>
        <p:nvSpPr>
          <p:cNvPr id="9" name="Slide Number Placeholder 8">
            <a:extLst>
              <a:ext uri="{FF2B5EF4-FFF2-40B4-BE49-F238E27FC236}">
                <a16:creationId xmlns:a16="http://schemas.microsoft.com/office/drawing/2014/main" id="{B3121ECC-93AE-1829-CE03-D68F99290681}"/>
              </a:ext>
            </a:extLst>
          </p:cNvPr>
          <p:cNvSpPr>
            <a:spLocks noGrp="1"/>
          </p:cNvSpPr>
          <p:nvPr>
            <p:ph type="sldNum" sz="quarter" idx="12"/>
          </p:nvPr>
        </p:nvSpPr>
        <p:spPr/>
        <p:txBody>
          <a:bodyPr/>
          <a:lstStyle/>
          <a:p>
            <a:fld id="{DBA1B0FB-D917-4C8C-928F-313BD683BF39}" type="slidenum">
              <a:rPr lang="en-US" smtClean="0"/>
              <a:t>33</a:t>
            </a:fld>
            <a:endParaRPr lang="en-US"/>
          </a:p>
        </p:txBody>
      </p:sp>
      <p:pic>
        <p:nvPicPr>
          <p:cNvPr id="2050" name="Picture 2" descr="Output image">
            <a:extLst>
              <a:ext uri="{FF2B5EF4-FFF2-40B4-BE49-F238E27FC236}">
                <a16:creationId xmlns:a16="http://schemas.microsoft.com/office/drawing/2014/main" id="{6E86D8DE-9A01-F56A-5070-E240E3E25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32" y="1881275"/>
            <a:ext cx="5916403" cy="369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99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Limitations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461171"/>
            <a:ext cx="9284442" cy="3515555"/>
          </a:xfrm>
        </p:spPr>
        <p:txBody>
          <a:bodyPr/>
          <a:lstStyle/>
          <a:p>
            <a:r>
              <a:rPr lang="en-US" sz="2000" dirty="0">
                <a:solidFill>
                  <a:schemeClr val="tx1"/>
                </a:solidFill>
              </a:rPr>
              <a:t>ChatGPT can analyze images, sound, text, and search.</a:t>
            </a:r>
          </a:p>
          <a:p>
            <a:r>
              <a:rPr lang="en-US" sz="2000" dirty="0" err="1">
                <a:solidFill>
                  <a:schemeClr val="tx1"/>
                </a:solidFill>
              </a:rPr>
              <a:t>DeepSeek</a:t>
            </a:r>
            <a:r>
              <a:rPr lang="en-US" sz="2000" dirty="0">
                <a:solidFill>
                  <a:schemeClr val="tx1"/>
                </a:solidFill>
              </a:rPr>
              <a:t> can analyze images, text, and search.</a:t>
            </a:r>
          </a:p>
          <a:p>
            <a:r>
              <a:rPr lang="en-US" sz="2000" dirty="0">
                <a:solidFill>
                  <a:schemeClr val="tx1"/>
                </a:solidFill>
              </a:rPr>
              <a:t>Other tools are often “wrappers” using one of these other models legally through computer-to-computer interactions.</a:t>
            </a:r>
          </a:p>
          <a:p>
            <a:r>
              <a:rPr lang="en-US" sz="2000" dirty="0">
                <a:solidFill>
                  <a:schemeClr val="tx1"/>
                </a:solidFill>
              </a:rPr>
              <a:t>Limited generations depending on model!</a:t>
            </a:r>
          </a:p>
          <a:p>
            <a:r>
              <a:rPr lang="en-US" sz="2000" dirty="0">
                <a:solidFill>
                  <a:schemeClr val="tx1"/>
                </a:solidFill>
              </a:rPr>
              <a:t>More models all the time, you can run a model on your laptop or home computer.</a:t>
            </a:r>
          </a:p>
          <a:p>
            <a:r>
              <a:rPr lang="en-US" sz="2000" dirty="0">
                <a:solidFill>
                  <a:schemeClr val="tx1"/>
                </a:solidFill>
              </a:rPr>
              <a:t>Another serious issue is that the models change so fast prompts that worked in the past may stop working correctly in the future, but many quirks are common features.</a:t>
            </a:r>
          </a:p>
          <a:p>
            <a:r>
              <a:rPr lang="en-US" sz="2000" dirty="0">
                <a:solidFill>
                  <a:schemeClr val="tx1"/>
                </a:solidFill>
              </a:rPr>
              <a:t>General prompting techniques appear to persist!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5948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2086-7650-DAEC-8331-9EA6A5D0981E}"/>
              </a:ext>
            </a:extLst>
          </p:cNvPr>
          <p:cNvSpPr>
            <a:spLocks noGrp="1"/>
          </p:cNvSpPr>
          <p:nvPr>
            <p:ph type="title"/>
          </p:nvPr>
        </p:nvSpPr>
        <p:spPr/>
        <p:txBody>
          <a:bodyPr/>
          <a:lstStyle/>
          <a:p>
            <a:r>
              <a:rPr lang="en-US" dirty="0"/>
              <a:t>Limitations: Data Privacy</a:t>
            </a:r>
          </a:p>
        </p:txBody>
      </p:sp>
      <p:sp>
        <p:nvSpPr>
          <p:cNvPr id="4" name="Content Placeholder 3">
            <a:extLst>
              <a:ext uri="{FF2B5EF4-FFF2-40B4-BE49-F238E27FC236}">
                <a16:creationId xmlns:a16="http://schemas.microsoft.com/office/drawing/2014/main" id="{FAA893FA-89AF-AF78-51CC-C7094E10DF1F}"/>
              </a:ext>
            </a:extLst>
          </p:cNvPr>
          <p:cNvSpPr>
            <a:spLocks noGrp="1"/>
          </p:cNvSpPr>
          <p:nvPr>
            <p:ph sz="half" idx="2"/>
          </p:nvPr>
        </p:nvSpPr>
        <p:spPr>
          <a:xfrm>
            <a:off x="550863" y="2427370"/>
            <a:ext cx="10200264" cy="3515555"/>
          </a:xfrm>
        </p:spPr>
        <p:txBody>
          <a:bodyPr/>
          <a:lstStyle/>
          <a:p>
            <a:r>
              <a:rPr lang="en-US" dirty="0"/>
              <a:t>These are largely black boxes.</a:t>
            </a:r>
          </a:p>
          <a:p>
            <a:r>
              <a:rPr lang="en-US" dirty="0"/>
              <a:t>I recommend:</a:t>
            </a:r>
            <a:br>
              <a:rPr lang="en-US" dirty="0"/>
            </a:br>
            <a:r>
              <a:rPr lang="en-US" dirty="0"/>
              <a:t>	DO NOT PUT ANY DATA IN THAT IS NOT PUBLIC</a:t>
            </a:r>
          </a:p>
          <a:p>
            <a:r>
              <a:rPr lang="en-US" dirty="0"/>
              <a:t>A litmus test I will suggest:</a:t>
            </a:r>
            <a:br>
              <a:rPr lang="en-US" dirty="0"/>
            </a:br>
            <a:r>
              <a:rPr lang="en-US" dirty="0"/>
              <a:t>If someone printed off my prompt, and brought it to a board meeting, would I be embarrassed by the content and the prompt?</a:t>
            </a:r>
          </a:p>
        </p:txBody>
      </p:sp>
      <p:sp>
        <p:nvSpPr>
          <p:cNvPr id="9" name="Slide Number Placeholder 8">
            <a:extLst>
              <a:ext uri="{FF2B5EF4-FFF2-40B4-BE49-F238E27FC236}">
                <a16:creationId xmlns:a16="http://schemas.microsoft.com/office/drawing/2014/main" id="{09665B46-25EB-B956-3C4B-053F006F7E59}"/>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026" name="Picture 2" descr="Mysterious Black Box Question Mark Isolated Stock Vector (Royalty Free)  235501339 | Shutterstock">
            <a:extLst>
              <a:ext uri="{FF2B5EF4-FFF2-40B4-BE49-F238E27FC236}">
                <a16:creationId xmlns:a16="http://schemas.microsoft.com/office/drawing/2014/main" id="{9A5F2341-A9BD-8D9C-A25B-B13259E9B1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06"/>
          <a:stretch/>
        </p:blipFill>
        <p:spPr bwMode="auto">
          <a:xfrm>
            <a:off x="8961778" y="473991"/>
            <a:ext cx="2476500" cy="23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42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4F9-B17A-8917-696D-094D6118BC75}"/>
              </a:ext>
            </a:extLst>
          </p:cNvPr>
          <p:cNvSpPr>
            <a:spLocks noGrp="1"/>
          </p:cNvSpPr>
          <p:nvPr>
            <p:ph type="title"/>
          </p:nvPr>
        </p:nvSpPr>
        <p:spPr/>
        <p:txBody>
          <a:bodyPr/>
          <a:lstStyle/>
          <a:p>
            <a:r>
              <a:rPr lang="en-US" dirty="0"/>
              <a:t>Features (Free Versions)</a:t>
            </a:r>
          </a:p>
        </p:txBody>
      </p:sp>
      <p:sp>
        <p:nvSpPr>
          <p:cNvPr id="3" name="Text Placeholder 2">
            <a:extLst>
              <a:ext uri="{FF2B5EF4-FFF2-40B4-BE49-F238E27FC236}">
                <a16:creationId xmlns:a16="http://schemas.microsoft.com/office/drawing/2014/main" id="{AD9C0094-3C18-82E7-5287-EDE057208A7A}"/>
              </a:ext>
            </a:extLst>
          </p:cNvPr>
          <p:cNvSpPr>
            <a:spLocks noGrp="1"/>
          </p:cNvSpPr>
          <p:nvPr>
            <p:ph type="body" idx="1"/>
          </p:nvPr>
        </p:nvSpPr>
        <p:spPr/>
        <p:txBody>
          <a:bodyPr/>
          <a:lstStyle/>
          <a:p>
            <a:r>
              <a:rPr lang="en-US" dirty="0"/>
              <a:t>ChatGPT (With Login)</a:t>
            </a:r>
          </a:p>
        </p:txBody>
      </p:sp>
      <p:sp>
        <p:nvSpPr>
          <p:cNvPr id="4" name="Content Placeholder 3">
            <a:extLst>
              <a:ext uri="{FF2B5EF4-FFF2-40B4-BE49-F238E27FC236}">
                <a16:creationId xmlns:a16="http://schemas.microsoft.com/office/drawing/2014/main" id="{BCCFD653-BB76-D85A-CD63-0AE317D49228}"/>
              </a:ext>
            </a:extLst>
          </p:cNvPr>
          <p:cNvSpPr>
            <a:spLocks noGrp="1"/>
          </p:cNvSpPr>
          <p:nvPr>
            <p:ph sz="half" idx="2"/>
          </p:nvPr>
        </p:nvSpPr>
        <p:spPr/>
        <p:txBody>
          <a:bodyPr/>
          <a:lstStyle/>
          <a:p>
            <a:pPr algn="l"/>
            <a:r>
              <a:rPr lang="en-US" sz="1800" b="0" i="0" dirty="0">
                <a:solidFill>
                  <a:srgbClr val="FFFFFF"/>
                </a:solidFill>
                <a:effectLst/>
                <a:latin typeface="ui-sans-serif"/>
              </a:rPr>
              <a:t>Assistance with writing, problem solving and more (with message/usage limits that change based on demand)</a:t>
            </a:r>
          </a:p>
          <a:p>
            <a:pPr algn="l"/>
            <a:r>
              <a:rPr lang="en-US" sz="1800" b="1" dirty="0" err="1">
                <a:solidFill>
                  <a:srgbClr val="FFFFFF"/>
                </a:solidFill>
                <a:latin typeface="ui-sans-serif"/>
              </a:rPr>
              <a:t>Websearch</a:t>
            </a:r>
            <a:r>
              <a:rPr lang="en-US" sz="1800" b="1" dirty="0">
                <a:solidFill>
                  <a:srgbClr val="FFFFFF"/>
                </a:solidFill>
                <a:latin typeface="ui-sans-serif"/>
              </a:rPr>
              <a:t>!</a:t>
            </a:r>
            <a:endParaRPr lang="en-US" sz="1800" b="1" i="0" dirty="0">
              <a:solidFill>
                <a:srgbClr val="FFFFFF"/>
              </a:solidFill>
              <a:effectLst/>
              <a:latin typeface="ui-sans-serif"/>
            </a:endParaRPr>
          </a:p>
          <a:p>
            <a:pPr algn="l"/>
            <a:r>
              <a:rPr lang="en-US" sz="1800" b="0" i="0" dirty="0">
                <a:solidFill>
                  <a:srgbClr val="FFFFFF"/>
                </a:solidFill>
                <a:effectLst/>
                <a:latin typeface="ui-sans-serif"/>
              </a:rPr>
              <a:t>Access to GPT-4o mini</a:t>
            </a:r>
          </a:p>
          <a:p>
            <a:pPr algn="l"/>
            <a:r>
              <a:rPr lang="en-US" sz="1800" b="0" i="0" dirty="0">
                <a:solidFill>
                  <a:srgbClr val="FFFFFF"/>
                </a:solidFill>
                <a:effectLst/>
                <a:latin typeface="ui-sans-serif"/>
              </a:rPr>
              <a:t>Limited access to GPT‑4o</a:t>
            </a:r>
          </a:p>
          <a:p>
            <a:pPr algn="l"/>
            <a:r>
              <a:rPr lang="en-US" sz="1800" dirty="0">
                <a:solidFill>
                  <a:srgbClr val="FFFFFF"/>
                </a:solidFill>
                <a:latin typeface="ui-sans-serif"/>
              </a:rPr>
              <a:t>Limited access to GPTs (user created instances of GPT)</a:t>
            </a:r>
            <a:endParaRPr lang="en-US" sz="1800" b="0" i="0" dirty="0">
              <a:solidFill>
                <a:srgbClr val="FFFFFF"/>
              </a:solidFill>
              <a:effectLst/>
              <a:latin typeface="ui-sans-serif"/>
            </a:endParaRPr>
          </a:p>
          <a:p>
            <a:pPr algn="l"/>
            <a:r>
              <a:rPr lang="en-US" sz="1800" b="0" i="0" dirty="0">
                <a:solidFill>
                  <a:srgbClr val="FFFFFF"/>
                </a:solidFill>
                <a:effectLst/>
                <a:latin typeface="ui-sans-serif"/>
              </a:rPr>
              <a:t>Limited access to advanced data analysis, file uploads, vision, web browsing, and custom GPTs</a:t>
            </a:r>
          </a:p>
          <a:p>
            <a:endParaRPr lang="en-US" sz="1800" dirty="0"/>
          </a:p>
        </p:txBody>
      </p:sp>
      <p:sp>
        <p:nvSpPr>
          <p:cNvPr id="5" name="Text Placeholder 4">
            <a:extLst>
              <a:ext uri="{FF2B5EF4-FFF2-40B4-BE49-F238E27FC236}">
                <a16:creationId xmlns:a16="http://schemas.microsoft.com/office/drawing/2014/main" id="{DE2B9177-6AD8-51B2-9F71-E6AA232B6116}"/>
              </a:ext>
            </a:extLst>
          </p:cNvPr>
          <p:cNvSpPr>
            <a:spLocks noGrp="1"/>
          </p:cNvSpPr>
          <p:nvPr>
            <p:ph type="body" sz="quarter" idx="3"/>
          </p:nvPr>
        </p:nvSpPr>
        <p:spPr/>
        <p:txBody>
          <a:bodyPr/>
          <a:lstStyle/>
          <a:p>
            <a:r>
              <a:rPr lang="en-US" dirty="0"/>
              <a:t>ChatGPT (Without Login)</a:t>
            </a:r>
          </a:p>
        </p:txBody>
      </p:sp>
      <p:sp>
        <p:nvSpPr>
          <p:cNvPr id="6" name="Content Placeholder 5">
            <a:extLst>
              <a:ext uri="{FF2B5EF4-FFF2-40B4-BE49-F238E27FC236}">
                <a16:creationId xmlns:a16="http://schemas.microsoft.com/office/drawing/2014/main" id="{92C9D000-580B-5451-C821-C4FC963900A8}"/>
              </a:ext>
            </a:extLst>
          </p:cNvPr>
          <p:cNvSpPr>
            <a:spLocks noGrp="1"/>
          </p:cNvSpPr>
          <p:nvPr>
            <p:ph sz="quarter" idx="4"/>
          </p:nvPr>
        </p:nvSpPr>
        <p:spPr/>
        <p:txBody>
          <a:bodyPr/>
          <a:lstStyle/>
          <a:p>
            <a:pPr algn="l"/>
            <a:r>
              <a:rPr lang="en-US" sz="2400" b="0" i="0" dirty="0">
                <a:solidFill>
                  <a:srgbClr val="FFFFFF"/>
                </a:solidFill>
                <a:effectLst/>
                <a:latin typeface="ui-sans-serif"/>
              </a:rPr>
              <a:t> Text and image generation, potentially limited access, no choice in model, only whatever they allow (which I believe is more sophisticated than GPT 3.5).</a:t>
            </a:r>
          </a:p>
          <a:p>
            <a:pPr algn="l"/>
            <a:r>
              <a:rPr lang="en-US" sz="2400" dirty="0" err="1">
                <a:solidFill>
                  <a:srgbClr val="FFFFFF"/>
                </a:solidFill>
                <a:latin typeface="ui-sans-serif"/>
              </a:rPr>
              <a:t>Websearch</a:t>
            </a:r>
            <a:r>
              <a:rPr lang="en-US" sz="2400" dirty="0">
                <a:solidFill>
                  <a:srgbClr val="FFFFFF"/>
                </a:solidFill>
                <a:latin typeface="ui-sans-serif"/>
              </a:rPr>
              <a:t>!</a:t>
            </a:r>
          </a:p>
          <a:p>
            <a:pPr marL="0" indent="0" algn="l">
              <a:buNone/>
            </a:pPr>
            <a:endParaRPr lang="en-US" sz="2400" dirty="0">
              <a:solidFill>
                <a:srgbClr val="FFFFFF"/>
              </a:solidFill>
              <a:latin typeface="ui-sans-serif"/>
            </a:endParaRPr>
          </a:p>
          <a:p>
            <a:pPr marL="0" indent="0" algn="l">
              <a:buNone/>
            </a:pPr>
            <a:endParaRPr lang="en-US" sz="2400" b="0" i="0" dirty="0">
              <a:solidFill>
                <a:srgbClr val="FFFFFF"/>
              </a:solidFill>
              <a:effectLst/>
              <a:latin typeface="ui-sans-serif"/>
            </a:endParaRPr>
          </a:p>
          <a:p>
            <a:endParaRPr lang="en-US" sz="2400" dirty="0"/>
          </a:p>
          <a:p>
            <a:endParaRPr lang="en-US" dirty="0"/>
          </a:p>
        </p:txBody>
      </p:sp>
      <p:sp>
        <p:nvSpPr>
          <p:cNvPr id="9" name="Slide Number Placeholder 8">
            <a:extLst>
              <a:ext uri="{FF2B5EF4-FFF2-40B4-BE49-F238E27FC236}">
                <a16:creationId xmlns:a16="http://schemas.microsoft.com/office/drawing/2014/main" id="{2C650C7E-9A28-A133-B8D6-B85D800DC5E6}"/>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259044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2BC41-07F5-F1DA-234F-CBC428CFF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B458E-38A4-7125-8FC2-6B0160D11BD0}"/>
              </a:ext>
            </a:extLst>
          </p:cNvPr>
          <p:cNvSpPr>
            <a:spLocks noGrp="1"/>
          </p:cNvSpPr>
          <p:nvPr>
            <p:ph type="title"/>
          </p:nvPr>
        </p:nvSpPr>
        <p:spPr/>
        <p:txBody>
          <a:bodyPr/>
          <a:lstStyle/>
          <a:p>
            <a:r>
              <a:rPr lang="en-US" dirty="0"/>
              <a:t>Features (Free Versions)</a:t>
            </a:r>
          </a:p>
        </p:txBody>
      </p:sp>
      <p:sp>
        <p:nvSpPr>
          <p:cNvPr id="3" name="Text Placeholder 2">
            <a:extLst>
              <a:ext uri="{FF2B5EF4-FFF2-40B4-BE49-F238E27FC236}">
                <a16:creationId xmlns:a16="http://schemas.microsoft.com/office/drawing/2014/main" id="{7D60FC98-3BFF-3A1F-97DF-0AEC31FB000A}"/>
              </a:ext>
            </a:extLst>
          </p:cNvPr>
          <p:cNvSpPr>
            <a:spLocks noGrp="1"/>
          </p:cNvSpPr>
          <p:nvPr>
            <p:ph type="body" idx="1"/>
          </p:nvPr>
        </p:nvSpPr>
        <p:spPr/>
        <p:txBody>
          <a:bodyPr/>
          <a:lstStyle/>
          <a:p>
            <a:r>
              <a:rPr lang="en-US" dirty="0" err="1"/>
              <a:t>DeepSeek</a:t>
            </a:r>
            <a:endParaRPr lang="en-US" dirty="0"/>
          </a:p>
        </p:txBody>
      </p:sp>
      <p:sp>
        <p:nvSpPr>
          <p:cNvPr id="4" name="Content Placeholder 3">
            <a:extLst>
              <a:ext uri="{FF2B5EF4-FFF2-40B4-BE49-F238E27FC236}">
                <a16:creationId xmlns:a16="http://schemas.microsoft.com/office/drawing/2014/main" id="{1F5FF5EC-3E94-C7B6-2847-9FB8936B3E8E}"/>
              </a:ext>
            </a:extLst>
          </p:cNvPr>
          <p:cNvSpPr>
            <a:spLocks noGrp="1"/>
          </p:cNvSpPr>
          <p:nvPr>
            <p:ph sz="half" idx="2"/>
          </p:nvPr>
        </p:nvSpPr>
        <p:spPr/>
        <p:txBody>
          <a:bodyPr/>
          <a:lstStyle/>
          <a:p>
            <a:pPr algn="l"/>
            <a:r>
              <a:rPr lang="en-US" sz="1800" b="0" i="0" dirty="0">
                <a:solidFill>
                  <a:srgbClr val="FFFFFF"/>
                </a:solidFill>
                <a:effectLst/>
                <a:latin typeface="ui-sans-serif"/>
              </a:rPr>
              <a:t>Assistance with writing, problem solving and more (with message/usage limits that change based on demand)</a:t>
            </a:r>
          </a:p>
          <a:p>
            <a:pPr algn="l"/>
            <a:r>
              <a:rPr lang="en-US" sz="1800" b="1" dirty="0" err="1">
                <a:solidFill>
                  <a:srgbClr val="FFFFFF"/>
                </a:solidFill>
                <a:latin typeface="ui-sans-serif"/>
              </a:rPr>
              <a:t>Websearch</a:t>
            </a:r>
            <a:r>
              <a:rPr lang="en-US" sz="1800" b="1" dirty="0">
                <a:solidFill>
                  <a:srgbClr val="FFFFFF"/>
                </a:solidFill>
                <a:latin typeface="ui-sans-serif"/>
              </a:rPr>
              <a:t>!</a:t>
            </a:r>
          </a:p>
          <a:p>
            <a:pPr algn="l"/>
            <a:r>
              <a:rPr lang="en-US" sz="1800" b="1" i="0" dirty="0">
                <a:solidFill>
                  <a:srgbClr val="FFFFFF"/>
                </a:solidFill>
                <a:effectLst/>
                <a:latin typeface="ui-sans-serif"/>
              </a:rPr>
              <a:t>Advanced </a:t>
            </a:r>
            <a:r>
              <a:rPr lang="en-US" sz="1800" b="1" i="0" dirty="0" err="1">
                <a:solidFill>
                  <a:srgbClr val="FFFFFF"/>
                </a:solidFill>
                <a:effectLst/>
                <a:latin typeface="ui-sans-serif"/>
              </a:rPr>
              <a:t>CoT</a:t>
            </a:r>
            <a:r>
              <a:rPr lang="en-US" sz="1800" b="1" i="0" dirty="0">
                <a:solidFill>
                  <a:srgbClr val="FFFFFF"/>
                </a:solidFill>
                <a:effectLst/>
                <a:latin typeface="ui-sans-serif"/>
              </a:rPr>
              <a:t> models.</a:t>
            </a:r>
          </a:p>
          <a:p>
            <a:pPr algn="l"/>
            <a:r>
              <a:rPr lang="en-US" sz="1800" b="0" i="0" dirty="0">
                <a:solidFill>
                  <a:srgbClr val="FFFFFF"/>
                </a:solidFill>
                <a:effectLst/>
                <a:latin typeface="ui-sans-serif"/>
              </a:rPr>
              <a:t>Access to GPT-4o mini</a:t>
            </a:r>
          </a:p>
          <a:p>
            <a:endParaRPr lang="en-US" sz="1800" dirty="0"/>
          </a:p>
        </p:txBody>
      </p:sp>
      <p:sp>
        <p:nvSpPr>
          <p:cNvPr id="5" name="Text Placeholder 4">
            <a:extLst>
              <a:ext uri="{FF2B5EF4-FFF2-40B4-BE49-F238E27FC236}">
                <a16:creationId xmlns:a16="http://schemas.microsoft.com/office/drawing/2014/main" id="{6A63C108-6396-0A39-63DE-E5957DA4E4D0}"/>
              </a:ext>
            </a:extLst>
          </p:cNvPr>
          <p:cNvSpPr>
            <a:spLocks noGrp="1"/>
          </p:cNvSpPr>
          <p:nvPr>
            <p:ph type="body" sz="quarter" idx="3"/>
          </p:nvPr>
        </p:nvSpPr>
        <p:spPr/>
        <p:txBody>
          <a:bodyPr/>
          <a:lstStyle/>
          <a:p>
            <a:r>
              <a:rPr lang="en-US" dirty="0"/>
              <a:t>Claude</a:t>
            </a:r>
          </a:p>
        </p:txBody>
      </p:sp>
      <p:sp>
        <p:nvSpPr>
          <p:cNvPr id="6" name="Content Placeholder 5">
            <a:extLst>
              <a:ext uri="{FF2B5EF4-FFF2-40B4-BE49-F238E27FC236}">
                <a16:creationId xmlns:a16="http://schemas.microsoft.com/office/drawing/2014/main" id="{3F7AEBB3-8158-C6E0-E7B2-0A62F5A26AB1}"/>
              </a:ext>
            </a:extLst>
          </p:cNvPr>
          <p:cNvSpPr>
            <a:spLocks noGrp="1"/>
          </p:cNvSpPr>
          <p:nvPr>
            <p:ph sz="quarter" idx="4"/>
          </p:nvPr>
        </p:nvSpPr>
        <p:spPr/>
        <p:txBody>
          <a:bodyPr/>
          <a:lstStyle/>
          <a:p>
            <a:pPr algn="l"/>
            <a:r>
              <a:rPr lang="en-US" sz="2400" b="0" i="0" dirty="0">
                <a:solidFill>
                  <a:srgbClr val="FFFFFF"/>
                </a:solidFill>
                <a:effectLst/>
                <a:latin typeface="ui-sans-serif"/>
              </a:rPr>
              <a:t>Assistance with writing, problem solving and more (with message/usage limits that change based on demand)</a:t>
            </a:r>
          </a:p>
          <a:p>
            <a:pPr algn="l"/>
            <a:r>
              <a:rPr lang="en-US" sz="2400" b="0" i="0" dirty="0">
                <a:solidFill>
                  <a:srgbClr val="FFFFFF"/>
                </a:solidFill>
                <a:effectLst/>
                <a:latin typeface="ui-sans-serif"/>
              </a:rPr>
              <a:t>Access to Claude 3.5 Sonnet and Haiku</a:t>
            </a:r>
          </a:p>
          <a:p>
            <a:pPr algn="l"/>
            <a:r>
              <a:rPr lang="en-US" sz="2400" dirty="0">
                <a:solidFill>
                  <a:srgbClr val="FFFFFF"/>
                </a:solidFill>
                <a:latin typeface="ui-sans-serif"/>
              </a:rPr>
              <a:t>Limited access to new features (Artifacts)</a:t>
            </a:r>
          </a:p>
          <a:p>
            <a:pPr marL="0" indent="0" algn="l">
              <a:buNone/>
            </a:pPr>
            <a:endParaRPr lang="en-US" sz="2400" dirty="0">
              <a:solidFill>
                <a:srgbClr val="FFFFFF"/>
              </a:solidFill>
              <a:latin typeface="ui-sans-serif"/>
            </a:endParaRPr>
          </a:p>
          <a:p>
            <a:pPr marL="0" indent="0" algn="l">
              <a:buNone/>
            </a:pPr>
            <a:endParaRPr lang="en-US" sz="2400" b="0" i="0" dirty="0">
              <a:solidFill>
                <a:srgbClr val="FFFFFF"/>
              </a:solidFill>
              <a:effectLst/>
              <a:latin typeface="ui-sans-serif"/>
            </a:endParaRPr>
          </a:p>
          <a:p>
            <a:endParaRPr lang="en-US" sz="2400" dirty="0"/>
          </a:p>
          <a:p>
            <a:endParaRPr lang="en-US" dirty="0"/>
          </a:p>
        </p:txBody>
      </p:sp>
      <p:sp>
        <p:nvSpPr>
          <p:cNvPr id="9" name="Slide Number Placeholder 8">
            <a:extLst>
              <a:ext uri="{FF2B5EF4-FFF2-40B4-BE49-F238E27FC236}">
                <a16:creationId xmlns:a16="http://schemas.microsoft.com/office/drawing/2014/main" id="{0D4C17AC-DC7D-AF81-CFF4-7CD974501F66}"/>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7" name="TextBox 6">
            <a:extLst>
              <a:ext uri="{FF2B5EF4-FFF2-40B4-BE49-F238E27FC236}">
                <a16:creationId xmlns:a16="http://schemas.microsoft.com/office/drawing/2014/main" id="{2206BD5E-C79F-4B47-FE4E-84B47305EB26}"/>
              </a:ext>
            </a:extLst>
          </p:cNvPr>
          <p:cNvSpPr txBox="1"/>
          <p:nvPr/>
        </p:nvSpPr>
        <p:spPr>
          <a:xfrm>
            <a:off x="914400" y="5569527"/>
            <a:ext cx="9827491" cy="646331"/>
          </a:xfrm>
          <a:prstGeom prst="rect">
            <a:avLst/>
          </a:prstGeom>
          <a:noFill/>
        </p:spPr>
        <p:txBody>
          <a:bodyPr wrap="square" rtlCol="0">
            <a:spAutoFit/>
          </a:bodyPr>
          <a:lstStyle/>
          <a:p>
            <a:r>
              <a:rPr lang="en-US" dirty="0"/>
              <a:t>For more information about features see: </a:t>
            </a:r>
            <a:r>
              <a:rPr lang="en-US" dirty="0">
                <a:hlinkClick r:id="rId3"/>
              </a:rPr>
              <a:t>https://github.com/alexnatale/ai/tree/main/LLMs</a:t>
            </a:r>
            <a:r>
              <a:rPr lang="en-US" dirty="0"/>
              <a:t> </a:t>
            </a:r>
            <a:br>
              <a:rPr lang="en-US" dirty="0"/>
            </a:br>
            <a:r>
              <a:rPr lang="en-US" dirty="0"/>
              <a:t>(Go to github.com/</a:t>
            </a:r>
            <a:r>
              <a:rPr lang="en-US" dirty="0" err="1"/>
              <a:t>alexnatale</a:t>
            </a:r>
            <a:r>
              <a:rPr lang="en-US" dirty="0"/>
              <a:t>/ai click on LLMs folder)</a:t>
            </a:r>
          </a:p>
        </p:txBody>
      </p:sp>
    </p:spTree>
    <p:extLst>
      <p:ext uri="{BB962C8B-B14F-4D97-AF65-F5344CB8AC3E}">
        <p14:creationId xmlns:p14="http://schemas.microsoft.com/office/powerpoint/2010/main" val="422287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C9B8-F919-A0B3-7C36-0B82192868CC}"/>
              </a:ext>
            </a:extLst>
          </p:cNvPr>
          <p:cNvSpPr>
            <a:spLocks noGrp="1"/>
          </p:cNvSpPr>
          <p:nvPr>
            <p:ph type="title"/>
          </p:nvPr>
        </p:nvSpPr>
        <p:spPr/>
        <p:txBody>
          <a:bodyPr/>
          <a:lstStyle/>
          <a:p>
            <a:r>
              <a:rPr lang="en-US" dirty="0"/>
              <a:t>Let’s Use an AI to figure out “what this means”</a:t>
            </a:r>
          </a:p>
        </p:txBody>
      </p:sp>
      <p:sp>
        <p:nvSpPr>
          <p:cNvPr id="4" name="Content Placeholder 3">
            <a:extLst>
              <a:ext uri="{FF2B5EF4-FFF2-40B4-BE49-F238E27FC236}">
                <a16:creationId xmlns:a16="http://schemas.microsoft.com/office/drawing/2014/main" id="{408CD47F-73D0-AB9A-FCAD-F4A42CE6B2DA}"/>
              </a:ext>
            </a:extLst>
          </p:cNvPr>
          <p:cNvSpPr>
            <a:spLocks noGrp="1"/>
          </p:cNvSpPr>
          <p:nvPr>
            <p:ph sz="half" idx="2"/>
          </p:nvPr>
        </p:nvSpPr>
        <p:spPr>
          <a:xfrm>
            <a:off x="550862" y="1962150"/>
            <a:ext cx="10707687" cy="3980775"/>
          </a:xfrm>
        </p:spPr>
        <p:txBody>
          <a:bodyPr/>
          <a:lstStyle/>
          <a:p>
            <a:pPr marL="0" indent="0">
              <a:buNone/>
            </a:pPr>
            <a:r>
              <a:rPr lang="en-US" sz="3600" dirty="0"/>
              <a:t>Navigate to </a:t>
            </a:r>
            <a:r>
              <a:rPr lang="en-US" sz="3600" dirty="0">
                <a:hlinkClick r:id="rId2"/>
              </a:rPr>
              <a:t>github.com/</a:t>
            </a:r>
            <a:r>
              <a:rPr lang="en-US" sz="3600" dirty="0" err="1">
                <a:hlinkClick r:id="rId2"/>
              </a:rPr>
              <a:t>alexnatale</a:t>
            </a:r>
            <a:r>
              <a:rPr lang="en-US" sz="3600" dirty="0">
                <a:hlinkClick r:id="rId2"/>
              </a:rPr>
              <a:t>/ai</a:t>
            </a:r>
            <a:r>
              <a:rPr lang="en-US" sz="3600" dirty="0"/>
              <a:t> </a:t>
            </a:r>
          </a:p>
          <a:p>
            <a:pPr marL="0" indent="0">
              <a:buNone/>
            </a:pPr>
            <a:endParaRPr lang="en-US" sz="3600" dirty="0"/>
          </a:p>
          <a:p>
            <a:pPr marL="0" indent="0">
              <a:buNone/>
            </a:pPr>
            <a:r>
              <a:rPr lang="en-US" sz="3600" dirty="0"/>
              <a:t>Click on “prompting”</a:t>
            </a:r>
          </a:p>
          <a:p>
            <a:pPr marL="0" indent="0">
              <a:buNone/>
            </a:pPr>
            <a:endParaRPr lang="en-US" sz="3600" dirty="0"/>
          </a:p>
          <a:p>
            <a:pPr marL="0" indent="0">
              <a:buNone/>
            </a:pPr>
            <a:r>
              <a:rPr lang="en-US" sz="3600" dirty="0"/>
              <a:t>Follow the readme!</a:t>
            </a:r>
          </a:p>
        </p:txBody>
      </p:sp>
      <p:sp>
        <p:nvSpPr>
          <p:cNvPr id="9" name="Slide Number Placeholder 8">
            <a:extLst>
              <a:ext uri="{FF2B5EF4-FFF2-40B4-BE49-F238E27FC236}">
                <a16:creationId xmlns:a16="http://schemas.microsoft.com/office/drawing/2014/main" id="{4AE59CCD-0EB9-227E-1C6C-84103964F7C3}"/>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1730496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Key Terms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626511" y="1459448"/>
            <a:ext cx="9424910" cy="3515555"/>
          </a:xfrm>
        </p:spPr>
        <p:txBody>
          <a:bodyPr/>
          <a:lstStyle/>
          <a:p>
            <a:r>
              <a:rPr lang="en-US" sz="2000" b="1" dirty="0">
                <a:solidFill>
                  <a:schemeClr val="tx1"/>
                </a:solidFill>
              </a:rPr>
              <a:t>Prompt: </a:t>
            </a:r>
            <a:r>
              <a:rPr lang="en-US" sz="2000" dirty="0">
                <a:solidFill>
                  <a:schemeClr val="tx1"/>
                </a:solidFill>
              </a:rPr>
              <a:t>User input sent to the Transformer</a:t>
            </a:r>
            <a:br>
              <a:rPr lang="en-US" sz="2000" dirty="0">
                <a:solidFill>
                  <a:schemeClr val="tx1"/>
                </a:solidFill>
              </a:rPr>
            </a:br>
            <a:br>
              <a:rPr lang="en-US" sz="2000" dirty="0">
                <a:solidFill>
                  <a:schemeClr val="tx1"/>
                </a:solidFill>
              </a:rPr>
            </a:br>
            <a:r>
              <a:rPr lang="en-US" sz="1800" dirty="0">
                <a:solidFill>
                  <a:schemeClr val="tx1"/>
                </a:solidFill>
              </a:rPr>
              <a:t>“Hey ChatGPT, generate ten titles for a workshop teaching the basics of how to use ChatGPT” </a:t>
            </a:r>
            <a:endParaRPr lang="en-US" sz="1800" b="1" dirty="0">
              <a:solidFill>
                <a:schemeClr val="tx1"/>
              </a:solidFill>
            </a:endParaRPr>
          </a:p>
          <a:p>
            <a:r>
              <a:rPr lang="en-US" sz="2000" b="1" dirty="0">
                <a:solidFill>
                  <a:schemeClr val="tx1"/>
                </a:solidFill>
              </a:rPr>
              <a:t>Token:  </a:t>
            </a:r>
            <a:r>
              <a:rPr lang="en-US" sz="2000" dirty="0">
                <a:solidFill>
                  <a:schemeClr val="tx1"/>
                </a:solidFill>
              </a:rPr>
              <a:t>A transformer represents a word in a sentence in a way so it can track its relationship to other words in the sentence.   A token is a way the machine encodes this information.  Transformers use computer processors (GPUs) to predict the next token from a user input.  Number of words is not exactly the number of tokens, but it’s close!</a:t>
            </a:r>
          </a:p>
          <a:p>
            <a:r>
              <a:rPr lang="en-US" sz="2000" b="1" dirty="0">
                <a:solidFill>
                  <a:schemeClr val="tx1"/>
                </a:solidFill>
              </a:rPr>
              <a:t>Context Window:  </a:t>
            </a:r>
            <a:r>
              <a:rPr lang="en-US" sz="2000" dirty="0">
                <a:solidFill>
                  <a:schemeClr val="tx1"/>
                </a:solidFill>
              </a:rPr>
              <a:t>The maximize size (in tokens) of a prompt.</a:t>
            </a:r>
          </a:p>
          <a:p>
            <a:r>
              <a:rPr lang="en-US" sz="2000" b="1" dirty="0">
                <a:solidFill>
                  <a:schemeClr val="tx1"/>
                </a:solidFill>
              </a:rPr>
              <a:t>Zero-shot: </a:t>
            </a:r>
            <a:r>
              <a:rPr lang="en-US" sz="2000" dirty="0">
                <a:solidFill>
                  <a:schemeClr val="tx1"/>
                </a:solidFill>
              </a:rPr>
              <a:t>When your input goes to the Transformer and it directly sends you the output.  This way of producing results yields in numerous quirks, some we will discuss.</a:t>
            </a:r>
          </a:p>
          <a:p>
            <a:r>
              <a:rPr lang="en-US" sz="2000" b="1" dirty="0">
                <a:solidFill>
                  <a:schemeClr val="tx1"/>
                </a:solidFill>
              </a:rPr>
              <a:t>Prompt Engineer (Prompt Wizard):</a:t>
            </a:r>
            <a:r>
              <a:rPr lang="en-US" sz="2000" dirty="0">
                <a:solidFill>
                  <a:schemeClr val="tx1"/>
                </a:solidFill>
              </a:rPr>
              <a:t> A person who create effective prompts.</a:t>
            </a:r>
            <a:endParaRPr lang="en-US" sz="2000" b="1"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445960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811A92-D464-4AC4-A396-BA73B10CEEAC}">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230e9df3-be65-4c73-a93b-d1236ebd677e"/>
    <ds:schemaRef ds:uri="16c05727-aa75-4e4a-9b5f-8a80a1165891"/>
    <ds:schemaRef ds:uri="71af3243-3dd4-4a8d-8c0d-dd76da1f02a5"/>
    <ds:schemaRef ds:uri="http://schemas.microsoft.com/office/2006/metadata/properties"/>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a8040095-716d-4e49-b783-b5f746eea8b3}" enabled="0" method="" siteId="{a8040095-716d-4e49-b783-b5f746eea8b3}" removed="1"/>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TM04033921[[fn=Damask]]</Template>
  <TotalTime>243</TotalTime>
  <Words>2682</Words>
  <Application>Microsoft Office PowerPoint</Application>
  <PresentationFormat>Widescreen</PresentationFormat>
  <Paragraphs>225</Paragraphs>
  <Slides>33</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-apple-system</vt:lpstr>
      <vt:lpstr>Arial</vt:lpstr>
      <vt:lpstr>Calibri</vt:lpstr>
      <vt:lpstr>Gill Sans MT</vt:lpstr>
      <vt:lpstr>Inter</vt:lpstr>
      <vt:lpstr>ui-sans-serif</vt:lpstr>
      <vt:lpstr>Walbaum Display</vt:lpstr>
      <vt:lpstr>3DFloatVTI</vt:lpstr>
      <vt:lpstr>Hands-on w/AI: Prompting and Tool Use</vt:lpstr>
      <vt:lpstr>LLM = Large Language Model</vt:lpstr>
      <vt:lpstr>What is an LLM? A Transformer</vt:lpstr>
      <vt:lpstr>Limitations</vt:lpstr>
      <vt:lpstr>Limitations: Data Privacy</vt:lpstr>
      <vt:lpstr>Features (Free Versions)</vt:lpstr>
      <vt:lpstr>Features (Free Versions)</vt:lpstr>
      <vt:lpstr>Let’s Use an AI to figure out “what this means”</vt:lpstr>
      <vt:lpstr>Key Terms</vt:lpstr>
      <vt:lpstr>Quirks of Transformers: Hallucinations</vt:lpstr>
      <vt:lpstr>Quirks of Transformers: Hallucinations</vt:lpstr>
      <vt:lpstr>Behavioral Hallucination: Waluigi Effect</vt:lpstr>
      <vt:lpstr>Quirks of Transformers: Social Mirroring</vt:lpstr>
      <vt:lpstr>Chain-of-Thought Models</vt:lpstr>
      <vt:lpstr>PowerPoint Presentation</vt:lpstr>
      <vt:lpstr>Basic Prompt Tip: Ask for what you want</vt:lpstr>
      <vt:lpstr>Basic Prompt Tip: Ask for what you want</vt:lpstr>
      <vt:lpstr>Quirks of Transformers: Social Mirroring</vt:lpstr>
      <vt:lpstr>Quirks of Transformers: Social Mirroring</vt:lpstr>
      <vt:lpstr>Quirks of Transformers: Context Size</vt:lpstr>
      <vt:lpstr>Quirks of Transformers: Training Data</vt:lpstr>
      <vt:lpstr>Quirks of Transformers: Training Data</vt:lpstr>
      <vt:lpstr>Quirks of Transformers: Training Data</vt:lpstr>
      <vt:lpstr>Quirks of Transformations: Refusal Basins/Sycophancy</vt:lpstr>
      <vt:lpstr>Quirks: Quit your yapping/no yapping!</vt:lpstr>
      <vt:lpstr>Basic Prompt Tip: Using LLMs to create prompts for other LLMs</vt:lpstr>
      <vt:lpstr>Asking AI Not To Hallucinate Helps</vt:lpstr>
      <vt:lpstr>Sometimes, you have to bail…</vt:lpstr>
      <vt:lpstr>Prompt Exercise: Refine a prompt.</vt:lpstr>
      <vt:lpstr>Prompt Exercise: Debugging</vt:lpstr>
      <vt:lpstr>Prompt Exercise: Technical Support</vt:lpstr>
      <vt:lpstr>Prompt Exercise: Data Analysis</vt:lpstr>
      <vt:lpstr>Prompt Exercise: 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Workshop for Beginners</dc:title>
  <dc:creator>Natale, Alexander</dc:creator>
  <cp:lastModifiedBy>Natale, Alexander</cp:lastModifiedBy>
  <cp:revision>3</cp:revision>
  <dcterms:created xsi:type="dcterms:W3CDTF">2023-08-17T01:38:37Z</dcterms:created>
  <dcterms:modified xsi:type="dcterms:W3CDTF">2025-02-05T21:45:48Z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